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47" r:id="rId3"/>
    <p:sldId id="348" r:id="rId4"/>
    <p:sldId id="346" r:id="rId5"/>
    <p:sldId id="273" r:id="rId6"/>
    <p:sldId id="349" r:id="rId7"/>
    <p:sldId id="271" r:id="rId8"/>
    <p:sldId id="272" r:id="rId9"/>
    <p:sldId id="275" r:id="rId10"/>
    <p:sldId id="276" r:id="rId11"/>
    <p:sldId id="277" r:id="rId12"/>
    <p:sldId id="257" r:id="rId13"/>
    <p:sldId id="260" r:id="rId14"/>
    <p:sldId id="261" r:id="rId15"/>
    <p:sldId id="265" r:id="rId16"/>
    <p:sldId id="266" r:id="rId17"/>
    <p:sldId id="264" r:id="rId18"/>
    <p:sldId id="268" r:id="rId19"/>
    <p:sldId id="269" r:id="rId20"/>
    <p:sldId id="270" r:id="rId21"/>
    <p:sldId id="284" r:id="rId22"/>
    <p:sldId id="335" r:id="rId23"/>
    <p:sldId id="350" r:id="rId24"/>
    <p:sldId id="283" r:id="rId25"/>
    <p:sldId id="282" r:id="rId26"/>
    <p:sldId id="267" r:id="rId27"/>
    <p:sldId id="278" r:id="rId28"/>
    <p:sldId id="336" r:id="rId29"/>
    <p:sldId id="340" r:id="rId30"/>
    <p:sldId id="337" r:id="rId31"/>
    <p:sldId id="339" r:id="rId32"/>
    <p:sldId id="338" r:id="rId33"/>
    <p:sldId id="329" r:id="rId34"/>
    <p:sldId id="330" r:id="rId35"/>
    <p:sldId id="332" r:id="rId36"/>
    <p:sldId id="333" r:id="rId37"/>
    <p:sldId id="331" r:id="rId38"/>
    <p:sldId id="334" r:id="rId39"/>
    <p:sldId id="280" r:id="rId40"/>
    <p:sldId id="279" r:id="rId41"/>
    <p:sldId id="352" r:id="rId42"/>
    <p:sldId id="35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9"/>
    <p:restoredTop sz="94643"/>
  </p:normalViewPr>
  <p:slideViewPr>
    <p:cSldViewPr snapToGrid="0" snapToObjects="1">
      <p:cViewPr varScale="1">
        <p:scale>
          <a:sx n="103" d="100"/>
          <a:sy n="103" d="100"/>
        </p:scale>
        <p:origin x="184" y="6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39DD2-4EDB-B842-B538-8552676A665F}"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5A7C6-DFDF-B34D-B5C6-3ED8822BCD14}" type="slidenum">
              <a:rPr lang="en-US" smtClean="0"/>
              <a:t>‹#›</a:t>
            </a:fld>
            <a:endParaRPr lang="en-US"/>
          </a:p>
        </p:txBody>
      </p:sp>
    </p:spTree>
    <p:extLst>
      <p:ext uri="{BB962C8B-B14F-4D97-AF65-F5344CB8AC3E}">
        <p14:creationId xmlns:p14="http://schemas.microsoft.com/office/powerpoint/2010/main" val="207594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533805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950043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63257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87170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46199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8B9845-8AF9-5544-88C8-7AE3C769EA31}"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25358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8B9845-8AF9-5544-88C8-7AE3C769EA31}"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45975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8B9845-8AF9-5544-88C8-7AE3C769EA31}"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314632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B9845-8AF9-5544-88C8-7AE3C769EA31}"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71103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B9845-8AF9-5544-88C8-7AE3C769EA31}"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44229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B9845-8AF9-5544-88C8-7AE3C769EA31}"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2944582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B9845-8AF9-5544-88C8-7AE3C769EA31}" type="datetimeFigureOut">
              <a:rPr lang="en-US" smtClean="0"/>
              <a:t>10/31/17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16073-4311-0143-A350-E708A832018E}" type="slidenum">
              <a:rPr lang="en-US" smtClean="0"/>
              <a:t>‹#›</a:t>
            </a:fld>
            <a:endParaRPr lang="en-US"/>
          </a:p>
        </p:txBody>
      </p:sp>
    </p:spTree>
    <p:extLst>
      <p:ext uri="{BB962C8B-B14F-4D97-AF65-F5344CB8AC3E}">
        <p14:creationId xmlns:p14="http://schemas.microsoft.com/office/powerpoint/2010/main" val="1987858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roy.gbiv.com/untangled/2008/rest-apis-must-be-hypertext-driven" TargetMode="Externa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Overview_of_RESTful_API_Description_Languag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OAI/OpenAPI-Specifica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hyperlink" Target="https://github.com/OAI/OpenAPI-Specific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hyperlink" Target="https://api.xsede.org/swagg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html/rfc2616" TargetMode="Externa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5">
              <a:shade val="50000"/>
            </a:schemeClr>
          </a:lnRef>
          <a:fillRef idx="1">
            <a:schemeClr val="accent5"/>
          </a:fillRef>
          <a:effectRef idx="0">
            <a:schemeClr val="accent5"/>
          </a:effectRef>
          <a:fontRef idx="minor">
            <a:schemeClr val="lt1"/>
          </a:fontRef>
        </p:style>
        <p:txBody>
          <a:bodyPr anchor="ctr">
            <a:normAutofit/>
          </a:bodyPr>
          <a:lstStyle/>
          <a:p>
            <a:r>
              <a:rPr lang="en-US" dirty="0" smtClean="0"/>
              <a:t>Representational State Transfer (REST)</a:t>
            </a:r>
            <a:endParaRPr lang="en-US" dirty="0"/>
          </a:p>
        </p:txBody>
      </p:sp>
      <p:sp>
        <p:nvSpPr>
          <p:cNvPr id="3" name="Subtitle 2"/>
          <p:cNvSpPr>
            <a:spLocks noGrp="1"/>
          </p:cNvSpPr>
          <p:nvPr>
            <p:ph type="subTitle" idx="1"/>
          </p:nvPr>
        </p:nvSpPr>
        <p:spPr>
          <a:xfrm>
            <a:off x="1524000" y="3521013"/>
            <a:ext cx="9144000" cy="1655762"/>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3600" dirty="0" smtClean="0"/>
              <a:t>Applications to Science Gateways</a:t>
            </a:r>
            <a:endParaRPr lang="en-US" sz="3600" dirty="0"/>
          </a:p>
        </p:txBody>
      </p:sp>
    </p:spTree>
    <p:extLst>
      <p:ext uri="{BB962C8B-B14F-4D97-AF65-F5344CB8AC3E}">
        <p14:creationId xmlns:p14="http://schemas.microsoft.com/office/powerpoint/2010/main" val="276062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4263" y="481241"/>
            <a:ext cx="9300117" cy="5957423"/>
          </a:xfrm>
          <a:prstGeom prst="rect">
            <a:avLst/>
          </a:prstGeom>
        </p:spPr>
      </p:pic>
      <p:sp>
        <p:nvSpPr>
          <p:cNvPr id="6" name="TextBox 5"/>
          <p:cNvSpPr txBox="1"/>
          <p:nvPr/>
        </p:nvSpPr>
        <p:spPr>
          <a:xfrm>
            <a:off x="2163337" y="6434256"/>
            <a:ext cx="8229600" cy="369332"/>
          </a:xfrm>
          <a:prstGeom prst="rect">
            <a:avLst/>
          </a:prstGeom>
          <a:noFill/>
        </p:spPr>
        <p:txBody>
          <a:bodyPr wrap="square" rtlCol="0">
            <a:spAutoFit/>
          </a:bodyPr>
          <a:lstStyle/>
          <a:p>
            <a:r>
              <a:rPr lang="en-US" dirty="0" smtClean="0"/>
              <a:t>https://</a:t>
            </a:r>
            <a:r>
              <a:rPr lang="en-US" dirty="0" err="1" smtClean="0"/>
              <a:t>trafficserver.readthedocs.org</a:t>
            </a:r>
            <a:r>
              <a:rPr lang="en-US" dirty="0" smtClean="0"/>
              <a:t>/</a:t>
            </a:r>
            <a:r>
              <a:rPr lang="en-US" dirty="0" err="1" smtClean="0"/>
              <a:t>en</a:t>
            </a:r>
            <a:r>
              <a:rPr lang="en-US" dirty="0" smtClean="0"/>
              <a:t>/stable/_images/</a:t>
            </a:r>
            <a:r>
              <a:rPr lang="en-US" dirty="0" err="1" smtClean="0"/>
              <a:t>http_headers.jpg</a:t>
            </a:r>
            <a:endParaRPr lang="en-US" dirty="0"/>
          </a:p>
        </p:txBody>
      </p:sp>
    </p:spTree>
    <p:extLst>
      <p:ext uri="{BB962C8B-B14F-4D97-AF65-F5344CB8AC3E}">
        <p14:creationId xmlns:p14="http://schemas.microsoft.com/office/powerpoint/2010/main" val="192819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and HTTP</a:t>
            </a:r>
            <a:endParaRPr lang="en-US" dirty="0"/>
          </a:p>
        </p:txBody>
      </p:sp>
      <p:sp>
        <p:nvSpPr>
          <p:cNvPr id="3" name="Content Placeholder 2"/>
          <p:cNvSpPr>
            <a:spLocks noGrp="1"/>
          </p:cNvSpPr>
          <p:nvPr>
            <p:ph idx="1"/>
          </p:nvPr>
        </p:nvSpPr>
        <p:spPr>
          <a:xfrm>
            <a:off x="712940" y="1737943"/>
            <a:ext cx="5283315" cy="4351338"/>
          </a:xfrm>
        </p:spPr>
        <p:txBody>
          <a:bodyPr>
            <a:normAutofit lnSpcReduction="10000"/>
          </a:bodyPr>
          <a:lstStyle/>
          <a:p>
            <a:r>
              <a:rPr lang="en-US" dirty="0" smtClean="0"/>
              <a:t>HTTP is a formally specified protocol for network interactions.</a:t>
            </a:r>
          </a:p>
          <a:p>
            <a:r>
              <a:rPr lang="en-US" dirty="0" smtClean="0"/>
              <a:t>REST is an architectural style that uses HTTP.</a:t>
            </a:r>
          </a:p>
          <a:p>
            <a:pPr lvl="1"/>
            <a:r>
              <a:rPr lang="en-US" dirty="0" smtClean="0"/>
              <a:t>Because the Web scales</a:t>
            </a:r>
          </a:p>
          <a:p>
            <a:r>
              <a:rPr lang="en-US" dirty="0" smtClean="0"/>
              <a:t>“Architectural style”</a:t>
            </a:r>
          </a:p>
          <a:p>
            <a:pPr lvl="1"/>
            <a:r>
              <a:rPr lang="en-US" dirty="0" smtClean="0"/>
              <a:t>Art + technical skill</a:t>
            </a:r>
          </a:p>
          <a:p>
            <a:r>
              <a:rPr lang="en-US" dirty="0" smtClean="0"/>
              <a:t>The art of REST is to define APIs using HTTP that are beautiful and elegant as well as useful.</a:t>
            </a:r>
            <a:endParaRPr lang="en-US" dirty="0"/>
          </a:p>
        </p:txBody>
      </p:sp>
      <p:pic>
        <p:nvPicPr>
          <p:cNvPr id="4" name="Picture 3"/>
          <p:cNvPicPr>
            <a:picLocks noChangeAspect="1"/>
          </p:cNvPicPr>
          <p:nvPr/>
        </p:nvPicPr>
        <p:blipFill>
          <a:blip r:embed="rId2"/>
          <a:stretch>
            <a:fillRect/>
          </a:stretch>
        </p:blipFill>
        <p:spPr>
          <a:xfrm>
            <a:off x="6121515" y="1690688"/>
            <a:ext cx="6018720" cy="4014439"/>
          </a:xfrm>
          <a:prstGeom prst="rect">
            <a:avLst/>
          </a:prstGeom>
        </p:spPr>
      </p:pic>
    </p:spTree>
    <p:extLst>
      <p:ext uri="{BB962C8B-B14F-4D97-AF65-F5344CB8AC3E}">
        <p14:creationId xmlns:p14="http://schemas.microsoft.com/office/powerpoint/2010/main" val="54516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and HTTP</a:t>
            </a:r>
            <a:endParaRPr lang="en-US" dirty="0"/>
          </a:p>
        </p:txBody>
      </p:sp>
      <p:sp>
        <p:nvSpPr>
          <p:cNvPr id="3" name="Content Placeholder 2"/>
          <p:cNvSpPr>
            <a:spLocks noGrp="1"/>
          </p:cNvSpPr>
          <p:nvPr>
            <p:ph idx="1"/>
          </p:nvPr>
        </p:nvSpPr>
        <p:spPr>
          <a:ln>
            <a:noFill/>
          </a:ln>
        </p:spPr>
        <p:style>
          <a:lnRef idx="2">
            <a:schemeClr val="accent5"/>
          </a:lnRef>
          <a:fillRef idx="1">
            <a:schemeClr val="lt1"/>
          </a:fillRef>
          <a:effectRef idx="0">
            <a:schemeClr val="accent5"/>
          </a:effectRef>
          <a:fontRef idx="minor">
            <a:schemeClr val="dk1"/>
          </a:fontRef>
        </p:style>
        <p:txBody>
          <a:bodyPr>
            <a:normAutofit/>
          </a:bodyPr>
          <a:lstStyle/>
          <a:p>
            <a:r>
              <a:rPr lang="en-US" dirty="0" smtClean="0"/>
              <a:t>In REST, HTTP operations are VERBS.</a:t>
            </a:r>
          </a:p>
          <a:p>
            <a:pPr lvl="1"/>
            <a:r>
              <a:rPr lang="en-US" dirty="0" smtClean="0"/>
              <a:t>There are only ~4 verbs.</a:t>
            </a:r>
          </a:p>
          <a:p>
            <a:r>
              <a:rPr lang="en-US" dirty="0" smtClean="0"/>
              <a:t>URLs are NOUNS</a:t>
            </a:r>
          </a:p>
          <a:p>
            <a:pPr lvl="1"/>
            <a:r>
              <a:rPr lang="en-US" dirty="0" smtClean="0"/>
              <a:t>Don’t have API methods like “/</a:t>
            </a:r>
            <a:r>
              <a:rPr lang="en-US" dirty="0" err="1" smtClean="0"/>
              <a:t>getUserID</a:t>
            </a:r>
            <a:r>
              <a:rPr lang="en-US" dirty="0" smtClean="0"/>
              <a:t>”, “/</a:t>
            </a:r>
            <a:r>
              <a:rPr lang="en-US" dirty="0" err="1" smtClean="0"/>
              <a:t>updateUserID</a:t>
            </a:r>
            <a:r>
              <a:rPr lang="en-US" dirty="0" smtClean="0"/>
              <a:t>”.  </a:t>
            </a:r>
            <a:endParaRPr lang="en-US" dirty="0"/>
          </a:p>
          <a:p>
            <a:pPr lvl="1"/>
            <a:r>
              <a:rPr lang="en-US" dirty="0" smtClean="0"/>
              <a:t>Why not?</a:t>
            </a:r>
          </a:p>
          <a:p>
            <a:r>
              <a:rPr lang="en-US" dirty="0" smtClean="0"/>
              <a:t>VERBS act on NOUNS </a:t>
            </a:r>
            <a:r>
              <a:rPr lang="en-US" dirty="0" smtClean="0"/>
              <a:t>and may </a:t>
            </a:r>
            <a:r>
              <a:rPr lang="en-US" dirty="0" smtClean="0"/>
              <a:t>change resource </a:t>
            </a:r>
            <a:r>
              <a:rPr lang="en-US" dirty="0" smtClean="0"/>
              <a:t>state.</a:t>
            </a:r>
          </a:p>
          <a:p>
            <a:r>
              <a:rPr lang="en-US" dirty="0" smtClean="0"/>
              <a:t>Client states are contained in the response message.</a:t>
            </a:r>
          </a:p>
          <a:p>
            <a:r>
              <a:rPr lang="en-US" dirty="0" smtClean="0"/>
              <a:t>Resource states are maintained by the server</a:t>
            </a:r>
          </a:p>
        </p:txBody>
      </p:sp>
      <p:pic>
        <p:nvPicPr>
          <p:cNvPr id="4" name="Picture 3"/>
          <p:cNvPicPr>
            <a:picLocks noChangeAspect="1"/>
          </p:cNvPicPr>
          <p:nvPr/>
        </p:nvPicPr>
        <p:blipFill>
          <a:blip r:embed="rId2"/>
          <a:stretch>
            <a:fillRect/>
          </a:stretch>
        </p:blipFill>
        <p:spPr>
          <a:xfrm>
            <a:off x="9349451" y="3515730"/>
            <a:ext cx="2590800" cy="3136900"/>
          </a:xfrm>
          <a:prstGeom prst="rect">
            <a:avLst/>
          </a:prstGeom>
        </p:spPr>
      </p:pic>
    </p:spTree>
    <p:extLst>
      <p:ext uri="{BB962C8B-B14F-4D97-AF65-F5344CB8AC3E}">
        <p14:creationId xmlns:p14="http://schemas.microsoft.com/office/powerpoint/2010/main" val="1425589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975" y="-34725"/>
            <a:ext cx="9906000" cy="6858000"/>
          </a:xfrm>
          <a:prstGeom prst="rect">
            <a:avLst/>
          </a:prstGeom>
        </p:spPr>
      </p:pic>
    </p:spTree>
    <p:extLst>
      <p:ext uri="{BB962C8B-B14F-4D97-AF65-F5344CB8AC3E}">
        <p14:creationId xmlns:p14="http://schemas.microsoft.com/office/powerpoint/2010/main" val="190433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URL Patterns for REST Services</a:t>
            </a:r>
            <a:endParaRPr lang="en-US" dirty="0"/>
          </a:p>
        </p:txBody>
      </p:sp>
      <p:sp>
        <p:nvSpPr>
          <p:cNvPr id="3" name="Content Placeholder 2"/>
          <p:cNvSpPr>
            <a:spLocks noGrp="1"/>
          </p:cNvSpPr>
          <p:nvPr>
            <p:ph idx="1"/>
          </p:nvPr>
        </p:nvSpPr>
        <p:spPr>
          <a:xfrm>
            <a:off x="838200" y="1825624"/>
            <a:ext cx="10515600" cy="4575175"/>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r>
              <a:rPr lang="en-US" dirty="0" smtClean="0"/>
              <a:t>Designing good URLs for REST services is an art.</a:t>
            </a:r>
          </a:p>
          <a:p>
            <a:pPr lvl="1"/>
            <a:r>
              <a:rPr lang="en-US" dirty="0" smtClean="0"/>
              <a:t>Bad design will still work </a:t>
            </a:r>
          </a:p>
          <a:p>
            <a:pPr lvl="1"/>
            <a:r>
              <a:rPr lang="en-US" dirty="0" smtClean="0"/>
              <a:t>Leads to insidious technical </a:t>
            </a:r>
            <a:r>
              <a:rPr lang="en-US" dirty="0" smtClean="0"/>
              <a:t>debt: you need your API to be understandable and consistent</a:t>
            </a:r>
            <a:endParaRPr lang="en-US" dirty="0" smtClean="0"/>
          </a:p>
          <a:p>
            <a:r>
              <a:rPr lang="en-US" dirty="0" smtClean="0"/>
              <a:t>Best practice is to use structured, not flat URLs</a:t>
            </a:r>
            <a:r>
              <a:rPr lang="en-US" dirty="0" smtClean="0"/>
              <a:t>.</a:t>
            </a:r>
          </a:p>
          <a:p>
            <a:pPr lvl="1"/>
            <a:r>
              <a:rPr lang="en-US" dirty="0" smtClean="0"/>
              <a:t>Remember to make them nouns.</a:t>
            </a:r>
            <a:endParaRPr lang="en-US" dirty="0" smtClean="0"/>
          </a:p>
          <a:p>
            <a:r>
              <a:rPr lang="en-US" dirty="0" smtClean="0"/>
              <a:t>Think of your resources as </a:t>
            </a:r>
            <a:r>
              <a:rPr lang="en-US" dirty="0" smtClean="0"/>
              <a:t>collections</a:t>
            </a:r>
          </a:p>
          <a:p>
            <a:pPr lvl="1"/>
            <a:r>
              <a:rPr lang="en-US" dirty="0" smtClean="0"/>
              <a:t>Experiments and their subcomponents, computing resources, applications, </a:t>
            </a:r>
            <a:endParaRPr lang="en-US" dirty="0" smtClean="0"/>
          </a:p>
          <a:p>
            <a:r>
              <a:rPr lang="en-US" dirty="0" smtClean="0"/>
              <a:t>More importantly, have the right abstraction API</a:t>
            </a:r>
          </a:p>
          <a:p>
            <a:pPr lvl="1"/>
            <a:r>
              <a:rPr lang="en-US" dirty="0" smtClean="0"/>
              <a:t>Define your resources first</a:t>
            </a:r>
          </a:p>
          <a:p>
            <a:pPr lvl="1"/>
            <a:r>
              <a:rPr lang="en-US" dirty="0" smtClean="0"/>
              <a:t>Specific URLs may change.</a:t>
            </a:r>
          </a:p>
          <a:p>
            <a:pPr lvl="1"/>
            <a:r>
              <a:rPr lang="en-US" dirty="0" smtClean="0"/>
              <a:t>HATEOAS</a:t>
            </a:r>
          </a:p>
          <a:p>
            <a:r>
              <a:rPr lang="en-US" dirty="0" smtClean="0"/>
              <a:t>Are any gateway operations not covered by GET, PUT, POST, DELETE?</a:t>
            </a:r>
          </a:p>
        </p:txBody>
      </p:sp>
    </p:spTree>
    <p:extLst>
      <p:ext uri="{BB962C8B-B14F-4D97-AF65-F5344CB8AC3E}">
        <p14:creationId xmlns:p14="http://schemas.microsoft.com/office/powerpoint/2010/main" val="71068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Status Codes and Errors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r>
              <a:rPr lang="en-US" dirty="0" smtClean="0"/>
              <a:t>REST services return HTTP status codes.</a:t>
            </a:r>
          </a:p>
          <a:p>
            <a:r>
              <a:rPr lang="en-US" dirty="0"/>
              <a:t>Remember that APIs are used by external </a:t>
            </a:r>
            <a:r>
              <a:rPr lang="en-US" dirty="0" smtClean="0"/>
              <a:t>developers</a:t>
            </a:r>
          </a:p>
          <a:p>
            <a:r>
              <a:rPr lang="en-US" dirty="0" smtClean="0"/>
              <a:t>So r</a:t>
            </a:r>
            <a:r>
              <a:rPr lang="en-US" dirty="0" smtClean="0"/>
              <a:t>eturn </a:t>
            </a:r>
            <a:r>
              <a:rPr lang="en-US" dirty="0" smtClean="0"/>
              <a:t>the right codes.</a:t>
            </a:r>
          </a:p>
          <a:p>
            <a:pPr lvl="1"/>
            <a:r>
              <a:rPr lang="en-US" dirty="0" smtClean="0"/>
              <a:t>200’s: everything is OK</a:t>
            </a:r>
          </a:p>
          <a:p>
            <a:pPr lvl="1"/>
            <a:r>
              <a:rPr lang="en-US" dirty="0" smtClean="0"/>
              <a:t>400’s: client errors: malformed request, security errors, wrong URLs</a:t>
            </a:r>
          </a:p>
          <a:p>
            <a:pPr lvl="1"/>
            <a:r>
              <a:rPr lang="en-US" dirty="0" smtClean="0"/>
              <a:t>500’s: server errors: processing errors, proxy errors, </a:t>
            </a:r>
            <a:r>
              <a:rPr lang="en-US" dirty="0" err="1" smtClean="0"/>
              <a:t>etc</a:t>
            </a:r>
            <a:endParaRPr lang="en-US" dirty="0" smtClean="0"/>
          </a:p>
          <a:p>
            <a:r>
              <a:rPr lang="en-US" dirty="0" smtClean="0"/>
              <a:t>Error codes are machine parse-able. </a:t>
            </a:r>
          </a:p>
          <a:p>
            <a:r>
              <a:rPr lang="en-US" dirty="0" smtClean="0"/>
              <a:t>HTTP doesn’t have application specific errors for your service.</a:t>
            </a:r>
          </a:p>
          <a:p>
            <a:r>
              <a:rPr lang="en-US" dirty="0" smtClean="0"/>
              <a:t>Include helpful information on why the error occurred.</a:t>
            </a:r>
          </a:p>
          <a:p>
            <a:pPr lvl="1"/>
            <a:r>
              <a:rPr lang="en-US" dirty="0" smtClean="0"/>
              <a:t>Challenge to make this machine parse-able.</a:t>
            </a:r>
          </a:p>
          <a:p>
            <a:pPr lvl="1"/>
            <a:r>
              <a:rPr lang="en-US" dirty="0" smtClean="0"/>
              <a:t>Compare with exceptions and try-catch </a:t>
            </a:r>
            <a:r>
              <a:rPr lang="en-US" dirty="0" smtClean="0"/>
              <a:t>blocks in RPC-</a:t>
            </a:r>
            <a:r>
              <a:rPr lang="en-US" dirty="0" err="1" smtClean="0"/>
              <a:t>ish</a:t>
            </a:r>
            <a:r>
              <a:rPr lang="en-US" dirty="0" smtClean="0"/>
              <a:t> methods</a:t>
            </a:r>
            <a:endParaRPr lang="en-US" dirty="0" smtClean="0"/>
          </a:p>
        </p:txBody>
      </p:sp>
    </p:spTree>
    <p:extLst>
      <p:ext uri="{BB962C8B-B14F-4D97-AF65-F5344CB8AC3E}">
        <p14:creationId xmlns:p14="http://schemas.microsoft.com/office/powerpoint/2010/main" val="106946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Some REST Advantages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Leverage 25 years of HTTP investments</a:t>
            </a:r>
          </a:p>
          <a:p>
            <a:pPr lvl="1"/>
            <a:r>
              <a:rPr lang="en-US" dirty="0" smtClean="0"/>
              <a:t>Security, extensibility, popularity</a:t>
            </a:r>
          </a:p>
          <a:p>
            <a:r>
              <a:rPr lang="en-US" dirty="0" smtClean="0"/>
              <a:t>Low entry barrier to get people to try your service</a:t>
            </a:r>
          </a:p>
          <a:p>
            <a:pPr lvl="1"/>
            <a:r>
              <a:rPr lang="en-US" dirty="0" smtClean="0"/>
              <a:t>Use curl command to try things out</a:t>
            </a:r>
          </a:p>
          <a:p>
            <a:r>
              <a:rPr lang="en-US" dirty="0" smtClean="0"/>
              <a:t>Message format independent</a:t>
            </a:r>
          </a:p>
          <a:p>
            <a:pPr lvl="1"/>
            <a:r>
              <a:rPr lang="en-US" dirty="0" smtClean="0"/>
              <a:t>Like JSON?  Use JSON</a:t>
            </a:r>
          </a:p>
          <a:p>
            <a:pPr lvl="1"/>
            <a:r>
              <a:rPr lang="en-US" dirty="0" smtClean="0"/>
              <a:t>Like XML? Use XML</a:t>
            </a:r>
          </a:p>
          <a:p>
            <a:pPr lvl="1"/>
            <a:r>
              <a:rPr lang="en-US" dirty="0" smtClean="0"/>
              <a:t>Like CSV? </a:t>
            </a:r>
            <a:endParaRPr lang="en-US" dirty="0"/>
          </a:p>
        </p:txBody>
      </p:sp>
    </p:spTree>
    <p:extLst>
      <p:ext uri="{BB962C8B-B14F-4D97-AF65-F5344CB8AC3E}">
        <p14:creationId xmlns:p14="http://schemas.microsoft.com/office/powerpoint/2010/main" val="20308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Challenges </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r>
              <a:rPr lang="en-US" dirty="0" smtClean="0"/>
              <a:t>Data models for your </a:t>
            </a:r>
            <a:r>
              <a:rPr lang="en-US" dirty="0" smtClean="0"/>
              <a:t>messages are application specific</a:t>
            </a:r>
            <a:endParaRPr lang="en-US" dirty="0" smtClean="0"/>
          </a:p>
          <a:p>
            <a:pPr lvl="1"/>
            <a:r>
              <a:rPr lang="en-US" dirty="0" smtClean="0"/>
              <a:t>Need to pick a language (JSON, </a:t>
            </a:r>
            <a:r>
              <a:rPr lang="en-US" dirty="0" err="1" smtClean="0"/>
              <a:t>etc</a:t>
            </a:r>
            <a:r>
              <a:rPr lang="en-US" dirty="0" smtClean="0"/>
              <a:t>) </a:t>
            </a:r>
          </a:p>
          <a:p>
            <a:pPr lvl="1"/>
            <a:r>
              <a:rPr lang="en-US" dirty="0" smtClean="0"/>
              <a:t>Types are language-dependent</a:t>
            </a:r>
          </a:p>
          <a:p>
            <a:r>
              <a:rPr lang="en-US" dirty="0" smtClean="0"/>
              <a:t>Changing message formats will break services.</a:t>
            </a:r>
          </a:p>
          <a:p>
            <a:r>
              <a:rPr lang="en-US" dirty="0"/>
              <a:t>Message formats are validated by the service implementation, not at the message transport </a:t>
            </a:r>
            <a:r>
              <a:rPr lang="en-US" dirty="0" smtClean="0"/>
              <a:t>level</a:t>
            </a:r>
          </a:p>
          <a:p>
            <a:r>
              <a:rPr lang="en-US" dirty="0" smtClean="0"/>
              <a:t>Versioning is informal</a:t>
            </a:r>
          </a:p>
          <a:p>
            <a:pPr lvl="1"/>
            <a:r>
              <a:rPr lang="en-US" dirty="0" smtClean="0"/>
              <a:t>Every REST implementation comes up with its own strategy.</a:t>
            </a:r>
          </a:p>
          <a:p>
            <a:pPr lvl="1"/>
            <a:r>
              <a:rPr lang="en-US" dirty="0" smtClean="0"/>
              <a:t>Backward-forward compatibility of different versions is a challenge</a:t>
            </a:r>
          </a:p>
          <a:p>
            <a:r>
              <a:rPr lang="en-US" dirty="0" smtClean="0"/>
              <a:t>Programmatic error catching is hard</a:t>
            </a:r>
          </a:p>
          <a:p>
            <a:pPr lvl="1"/>
            <a:r>
              <a:rPr lang="en-US" dirty="0" smtClean="0"/>
              <a:t>No equivalent to Java exceptions</a:t>
            </a:r>
          </a:p>
          <a:p>
            <a:pPr lvl="1"/>
            <a:r>
              <a:rPr lang="en-US" dirty="0" smtClean="0"/>
              <a:t>Everything is an HTTP error code plus some conventional text </a:t>
            </a:r>
          </a:p>
        </p:txBody>
      </p:sp>
      <p:sp>
        <p:nvSpPr>
          <p:cNvPr id="4" name="TextBox 3"/>
          <p:cNvSpPr txBox="1"/>
          <p:nvPr/>
        </p:nvSpPr>
        <p:spPr>
          <a:xfrm>
            <a:off x="4128313" y="6311900"/>
            <a:ext cx="393537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Compare this to Apache Thrift</a:t>
            </a:r>
            <a:endParaRPr lang="en-US" sz="2400" dirty="0"/>
          </a:p>
        </p:txBody>
      </p:sp>
    </p:spTree>
    <p:extLst>
      <p:ext uri="{BB962C8B-B14F-4D97-AF65-F5344CB8AC3E}">
        <p14:creationId xmlns:p14="http://schemas.microsoft.com/office/powerpoint/2010/main" val="8197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5328" y="24982"/>
            <a:ext cx="11675330" cy="1134747"/>
          </a:xfrm>
        </p:spPr>
        <p:txBody>
          <a:bodyPr anchor="ctr">
            <a:noAutofit/>
          </a:bodyPr>
          <a:lstStyle/>
          <a:p>
            <a:r>
              <a:rPr lang="en-US" sz="4400" b="1" dirty="0" smtClean="0"/>
              <a:t>Hypermedia as the Engine of Application State</a:t>
            </a:r>
            <a:endParaRPr lang="en-US" sz="4400" dirty="0"/>
          </a:p>
        </p:txBody>
      </p:sp>
      <p:sp>
        <p:nvSpPr>
          <p:cNvPr id="5" name="Subtitle 4"/>
          <p:cNvSpPr>
            <a:spLocks noGrp="1"/>
          </p:cNvSpPr>
          <p:nvPr>
            <p:ph type="subTitle" idx="1"/>
          </p:nvPr>
        </p:nvSpPr>
        <p:spPr>
          <a:xfrm>
            <a:off x="1524000" y="5040537"/>
            <a:ext cx="9144000" cy="1655762"/>
          </a:xfrm>
        </p:spPr>
        <p:txBody>
          <a:bodyPr/>
          <a:lstStyle/>
          <a:p>
            <a:r>
              <a:rPr lang="en-US" sz="4400" dirty="0" smtClean="0"/>
              <a:t>HATEOAS</a:t>
            </a:r>
            <a:endParaRPr lang="en-US" sz="4400" dirty="0" smtClean="0">
              <a:hlinkClick r:id="rId2"/>
            </a:endParaRPr>
          </a:p>
          <a:p>
            <a:r>
              <a:rPr lang="en-US" dirty="0" smtClean="0">
                <a:hlinkClick r:id="rId2"/>
              </a:rPr>
              <a:t>http://roy.gbiv.com/untangled/2008/rest-apis-must-be-hypertext-driven</a:t>
            </a:r>
            <a:r>
              <a:rPr lang="en-US" dirty="0" smtClean="0"/>
              <a:t>  </a:t>
            </a:r>
          </a:p>
        </p:txBody>
      </p:sp>
      <p:pic>
        <p:nvPicPr>
          <p:cNvPr id="6" name="Picture 5"/>
          <p:cNvPicPr>
            <a:picLocks noChangeAspect="1"/>
          </p:cNvPicPr>
          <p:nvPr/>
        </p:nvPicPr>
        <p:blipFill>
          <a:blip r:embed="rId3"/>
          <a:stretch>
            <a:fillRect/>
          </a:stretch>
        </p:blipFill>
        <p:spPr>
          <a:xfrm>
            <a:off x="4576913" y="1159729"/>
            <a:ext cx="3105088" cy="3746806"/>
          </a:xfrm>
          <a:prstGeom prst="rect">
            <a:avLst/>
          </a:prstGeom>
        </p:spPr>
      </p:pic>
    </p:spTree>
    <p:extLst>
      <p:ext uri="{BB962C8B-B14F-4D97-AF65-F5344CB8AC3E}">
        <p14:creationId xmlns:p14="http://schemas.microsoft.com/office/powerpoint/2010/main" val="124662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You Are Doing It Completely Wrong</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REST APIs evolve.</a:t>
            </a:r>
          </a:p>
          <a:p>
            <a:pPr lvl="1"/>
            <a:r>
              <a:rPr lang="en-US" dirty="0" smtClean="0"/>
              <a:t>You add new features.</a:t>
            </a:r>
          </a:p>
          <a:p>
            <a:pPr lvl="1"/>
            <a:r>
              <a:rPr lang="en-US" dirty="0" smtClean="0"/>
              <a:t>You change the message formats</a:t>
            </a:r>
          </a:p>
          <a:p>
            <a:pPr lvl="1"/>
            <a:r>
              <a:rPr lang="en-US" dirty="0" smtClean="0"/>
              <a:t>You change the URL patterns</a:t>
            </a:r>
          </a:p>
          <a:p>
            <a:r>
              <a:rPr lang="en-US" dirty="0" smtClean="0"/>
              <a:t>This breaks RPC-</a:t>
            </a:r>
            <a:r>
              <a:rPr lang="en-US" dirty="0" err="1" smtClean="0"/>
              <a:t>ish</a:t>
            </a:r>
            <a:r>
              <a:rPr lang="en-US" dirty="0" smtClean="0"/>
              <a:t> clients.</a:t>
            </a:r>
          </a:p>
          <a:p>
            <a:pPr lvl="1"/>
            <a:r>
              <a:rPr lang="en-US" dirty="0" smtClean="0"/>
              <a:t>Maintaining backward compatibility for legacy clients gets harder over time</a:t>
            </a:r>
          </a:p>
          <a:p>
            <a:r>
              <a:rPr lang="en-US" dirty="0" smtClean="0"/>
              <a:t>HATEOAS is a “design pattern” to prevent this problem.</a:t>
            </a:r>
          </a:p>
          <a:p>
            <a:pPr lvl="1"/>
            <a:r>
              <a:rPr lang="en-US" dirty="0" smtClean="0"/>
              <a:t>Keep your clients and server loosely coupled </a:t>
            </a:r>
          </a:p>
          <a:p>
            <a:pPr lvl="1"/>
            <a:r>
              <a:rPr lang="en-US" dirty="0" smtClean="0"/>
              <a:t>Part of Fielding’s original REST conception that is frequently overlooked.</a:t>
            </a:r>
          </a:p>
        </p:txBody>
      </p:sp>
    </p:spTree>
    <p:extLst>
      <p:ext uri="{BB962C8B-B14F-4D97-AF65-F5344CB8AC3E}">
        <p14:creationId xmlns:p14="http://schemas.microsoft.com/office/powerpoint/2010/main" val="775143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State in Distributed Systems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Managing state in a distributed is a challenging problem</a:t>
            </a:r>
          </a:p>
          <a:p>
            <a:r>
              <a:rPr lang="en-US" dirty="0" smtClean="0"/>
              <a:t>Log-centric architectures are a popular way to manage state replication</a:t>
            </a:r>
          </a:p>
          <a:p>
            <a:pPr lvl="1"/>
            <a:r>
              <a:rPr lang="en-US" dirty="0" smtClean="0"/>
              <a:t>Logs are records of state, not logging messages</a:t>
            </a:r>
          </a:p>
          <a:p>
            <a:pPr lvl="1"/>
            <a:r>
              <a:rPr lang="en-US" dirty="0" smtClean="0"/>
              <a:t>Kafka</a:t>
            </a:r>
            <a:r>
              <a:rPr lang="en-US" dirty="0" smtClean="0"/>
              <a:t>, Zookeeper internals</a:t>
            </a:r>
          </a:p>
          <a:p>
            <a:pPr lvl="1"/>
            <a:r>
              <a:rPr lang="en-US" dirty="0" smtClean="0"/>
              <a:t>Next lecture: the Raft </a:t>
            </a:r>
            <a:r>
              <a:rPr lang="en-US" dirty="0" smtClean="0"/>
              <a:t>protocol</a:t>
            </a:r>
            <a:endParaRPr lang="en-US" dirty="0" smtClean="0"/>
          </a:p>
          <a:p>
            <a:r>
              <a:rPr lang="en-US" dirty="0" smtClean="0"/>
              <a:t>States in gateways: </a:t>
            </a:r>
          </a:p>
          <a:p>
            <a:pPr lvl="1"/>
            <a:r>
              <a:rPr lang="en-US" dirty="0" smtClean="0"/>
              <a:t>Job status changes, file transfers, workflows</a:t>
            </a:r>
          </a:p>
          <a:p>
            <a:pPr lvl="1"/>
            <a:r>
              <a:rPr lang="en-US" dirty="0" smtClean="0"/>
              <a:t>States (logs) should be a first-class design consideration</a:t>
            </a:r>
          </a:p>
          <a:p>
            <a:r>
              <a:rPr lang="en-US" dirty="0" smtClean="0"/>
              <a:t>Two types of state to consider</a:t>
            </a:r>
          </a:p>
          <a:p>
            <a:pPr lvl="1"/>
            <a:r>
              <a:rPr lang="en-US" dirty="0" smtClean="0"/>
              <a:t>State </a:t>
            </a:r>
            <a:r>
              <a:rPr lang="en-US" dirty="0" smtClean="0"/>
              <a:t>within gateway </a:t>
            </a:r>
            <a:r>
              <a:rPr lang="en-US" dirty="0" smtClean="0"/>
              <a:t>components</a:t>
            </a:r>
            <a:endParaRPr lang="en-US" dirty="0" smtClean="0"/>
          </a:p>
          <a:p>
            <a:pPr lvl="1"/>
            <a:r>
              <a:rPr lang="en-US" dirty="0" smtClean="0"/>
              <a:t>State between a gateway and external </a:t>
            </a:r>
            <a:r>
              <a:rPr lang="en-US" dirty="0" smtClean="0"/>
              <a:t>clients</a:t>
            </a:r>
            <a:endParaRPr lang="en-US" dirty="0" smtClean="0"/>
          </a:p>
          <a:p>
            <a:pPr lvl="1"/>
            <a:endParaRPr lang="en-US" dirty="0" smtClean="0"/>
          </a:p>
        </p:txBody>
      </p:sp>
    </p:spTree>
    <p:extLst>
      <p:ext uri="{BB962C8B-B14F-4D97-AF65-F5344CB8AC3E}">
        <p14:creationId xmlns:p14="http://schemas.microsoft.com/office/powerpoint/2010/main" val="20557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H is for Hypermedia</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Main idea of HATEOAS: </a:t>
            </a:r>
            <a:r>
              <a:rPr lang="en-US" b="1" dirty="0" smtClean="0"/>
              <a:t>REST services return </a:t>
            </a:r>
            <a:r>
              <a:rPr lang="en-US" b="1" i="1" dirty="0" smtClean="0"/>
              <a:t>hypermedia </a:t>
            </a:r>
            <a:r>
              <a:rPr lang="en-US" b="1" dirty="0" smtClean="0"/>
              <a:t>responses.</a:t>
            </a:r>
          </a:p>
          <a:p>
            <a:r>
              <a:rPr lang="en-US" dirty="0" smtClean="0"/>
              <a:t>Hypermedia is just a document with links to other documents.</a:t>
            </a:r>
          </a:p>
          <a:p>
            <a:r>
              <a:rPr lang="en-US" dirty="0" smtClean="0"/>
              <a:t>In ”proper” REST, hypermedia documents contain links to what the client can do.</a:t>
            </a:r>
          </a:p>
          <a:p>
            <a:r>
              <a:rPr lang="en-US" dirty="0" smtClean="0"/>
              <a:t>Semantics of the API need to be understood and defined up front.</a:t>
            </a:r>
          </a:p>
          <a:p>
            <a:r>
              <a:rPr lang="en-US" dirty="0" smtClean="0"/>
              <a:t>Specific details (links that enable specific actions) can change</a:t>
            </a:r>
          </a:p>
          <a:p>
            <a:r>
              <a:rPr lang="en-US" dirty="0" smtClean="0"/>
              <a:t>Change can occur over different time scales</a:t>
            </a:r>
            <a:endParaRPr lang="en-US" dirty="0"/>
          </a:p>
          <a:p>
            <a:pPr lvl="1"/>
            <a:r>
              <a:rPr lang="en-US" dirty="0" smtClean="0"/>
              <a:t>Resource state changes (think: buying an airplane ticket)</a:t>
            </a:r>
          </a:p>
          <a:p>
            <a:pPr lvl="1"/>
            <a:r>
              <a:rPr lang="en-US" dirty="0" smtClean="0"/>
              <a:t>Service version changes</a:t>
            </a:r>
          </a:p>
        </p:txBody>
      </p:sp>
    </p:spTree>
    <p:extLst>
      <p:ext uri="{BB962C8B-B14F-4D97-AF65-F5344CB8AC3E}">
        <p14:creationId xmlns:p14="http://schemas.microsoft.com/office/powerpoint/2010/main" val="2057001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775"/>
            <a:ext cx="10515600" cy="1325563"/>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HATEOAS in Brief</a:t>
            </a:r>
            <a:endParaRPr lang="en-US" dirty="0"/>
          </a:p>
        </p:txBody>
      </p:sp>
      <p:sp>
        <p:nvSpPr>
          <p:cNvPr id="3" name="Content Placeholder 2"/>
          <p:cNvSpPr>
            <a:spLocks noGrp="1"/>
          </p:cNvSpPr>
          <p:nvPr>
            <p:ph idx="1"/>
          </p:nvPr>
        </p:nvSpPr>
        <p:spPr>
          <a:xfrm>
            <a:off x="838200" y="1511273"/>
            <a:ext cx="10515600" cy="2133057"/>
          </a:xfrm>
        </p:spPr>
        <p:txBody>
          <a:bodyPr>
            <a:normAutofit lnSpcReduction="10000"/>
          </a:bodyPr>
          <a:lstStyle/>
          <a:p>
            <a:r>
              <a:rPr lang="en-US" dirty="0" smtClean="0"/>
              <a:t>Responses return documents consisting of </a:t>
            </a:r>
            <a:r>
              <a:rPr lang="en-US" b="1" dirty="0" smtClean="0"/>
              <a:t>links</a:t>
            </a:r>
            <a:r>
              <a:rPr lang="en-US" dirty="0" smtClean="0"/>
              <a:t>.</a:t>
            </a:r>
          </a:p>
          <a:p>
            <a:r>
              <a:rPr lang="en-US" dirty="0" smtClean="0"/>
              <a:t>Use links that </a:t>
            </a:r>
            <a:r>
              <a:rPr lang="en-US" dirty="0"/>
              <a:t>c</a:t>
            </a:r>
            <a:r>
              <a:rPr lang="en-US" dirty="0" smtClean="0"/>
              <a:t>ontain “</a:t>
            </a:r>
            <a:r>
              <a:rPr lang="en-US" dirty="0" err="1" smtClean="0"/>
              <a:t>rel</a:t>
            </a:r>
            <a:r>
              <a:rPr lang="en-US" dirty="0" smtClean="0"/>
              <a:t>”,“</a:t>
            </a:r>
            <a:r>
              <a:rPr lang="en-US" dirty="0" err="1" smtClean="0"/>
              <a:t>href</a:t>
            </a:r>
            <a:r>
              <a:rPr lang="en-US" dirty="0" smtClean="0"/>
              <a:t>”, and “type” or equivalent.</a:t>
            </a:r>
          </a:p>
          <a:p>
            <a:r>
              <a:rPr lang="en-US" dirty="0" smtClean="0"/>
              <a:t>The specific links in a specific message depend on the current state of the dialog between client and server.</a:t>
            </a:r>
          </a:p>
          <a:p>
            <a:pPr lvl="1"/>
            <a:r>
              <a:rPr lang="en-US" dirty="0" smtClean="0"/>
              <a:t>Not every message contains all of your </a:t>
            </a:r>
            <a:r>
              <a:rPr lang="en-US" dirty="0" err="1" smtClean="0"/>
              <a:t>rels</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33041150"/>
              </p:ext>
            </p:extLst>
          </p:nvPr>
        </p:nvGraphicFramePr>
        <p:xfrm>
          <a:off x="838199" y="3624150"/>
          <a:ext cx="10515601" cy="3151628"/>
        </p:xfrm>
        <a:graphic>
          <a:graphicData uri="http://schemas.openxmlformats.org/drawingml/2006/table">
            <a:tbl>
              <a:tblPr firstRow="1" bandRow="1">
                <a:tableStyleId>{5C22544A-7EE6-4342-B048-85BDC9FD1C3A}</a:tableStyleId>
              </a:tblPr>
              <a:tblGrid>
                <a:gridCol w="1439484"/>
                <a:gridCol w="9076117"/>
              </a:tblGrid>
              <a:tr h="569974">
                <a:tc>
                  <a:txBody>
                    <a:bodyPr/>
                    <a:lstStyle/>
                    <a:p>
                      <a:r>
                        <a:rPr lang="en-US" sz="2400" dirty="0" smtClean="0"/>
                        <a:t>Attribute</a:t>
                      </a:r>
                      <a:endParaRPr lang="en-US" sz="2400" dirty="0"/>
                    </a:p>
                  </a:txBody>
                  <a:tcPr/>
                </a:tc>
                <a:tc>
                  <a:txBody>
                    <a:bodyPr/>
                    <a:lstStyle/>
                    <a:p>
                      <a:r>
                        <a:rPr lang="en-US" sz="2400" dirty="0" smtClean="0"/>
                        <a:t>Description</a:t>
                      </a:r>
                      <a:endParaRPr lang="en-US" sz="2400" dirty="0"/>
                    </a:p>
                  </a:txBody>
                  <a:tcPr/>
                </a:tc>
              </a:tr>
              <a:tr h="643557">
                <a:tc>
                  <a:txBody>
                    <a:bodyPr/>
                    <a:lstStyle/>
                    <a:p>
                      <a:r>
                        <a:rPr lang="en-US" sz="2400" dirty="0" err="1" smtClean="0"/>
                        <a:t>Rel</a:t>
                      </a:r>
                      <a:endParaRPr lang="en-US" sz="2400" dirty="0"/>
                    </a:p>
                  </a:txBody>
                  <a:tcPr/>
                </a:tc>
                <a:tc>
                  <a:txBody>
                    <a:bodyPr/>
                    <a:lstStyle/>
                    <a:p>
                      <a:r>
                        <a:rPr lang="en-US" sz="2400" dirty="0" smtClean="0"/>
                        <a:t>This is </a:t>
                      </a:r>
                      <a:r>
                        <a:rPr lang="en-US" sz="2400" dirty="0" smtClean="0"/>
                        <a:t>a</a:t>
                      </a:r>
                      <a:r>
                        <a:rPr lang="en-US" sz="2400" baseline="0" dirty="0" smtClean="0"/>
                        <a:t>n API method</a:t>
                      </a:r>
                      <a:r>
                        <a:rPr lang="en-US" sz="2400" dirty="0" smtClean="0"/>
                        <a:t>.</a:t>
                      </a:r>
                      <a:r>
                        <a:rPr lang="en-US" sz="2400" baseline="0" dirty="0" smtClean="0"/>
                        <a:t> </a:t>
                      </a:r>
                      <a:r>
                        <a:rPr lang="en-US" sz="2400" dirty="0" smtClean="0"/>
                        <a:t>You should have persistent, consistent “</a:t>
                      </a:r>
                      <a:r>
                        <a:rPr lang="en-US" sz="2400" dirty="0" err="1" smtClean="0"/>
                        <a:t>rels</a:t>
                      </a:r>
                      <a:r>
                        <a:rPr lang="en-US" sz="2400" dirty="0" smtClean="0"/>
                        <a:t>” for all your </a:t>
                      </a:r>
                      <a:r>
                        <a:rPr lang="en-US" sz="2400" dirty="0" smtClean="0"/>
                        <a:t>API</a:t>
                      </a:r>
                      <a:r>
                        <a:rPr lang="en-US" sz="2400" baseline="0" dirty="0" smtClean="0"/>
                        <a:t> methods</a:t>
                      </a:r>
                      <a:r>
                        <a:rPr lang="en-US" sz="2400" dirty="0" smtClean="0"/>
                        <a:t>.</a:t>
                      </a:r>
                      <a:endParaRPr lang="en-US" sz="2400" dirty="0" smtClean="0"/>
                    </a:p>
                  </a:txBody>
                  <a:tcPr/>
                </a:tc>
              </a:tr>
              <a:tr h="569974">
                <a:tc>
                  <a:txBody>
                    <a:bodyPr/>
                    <a:lstStyle/>
                    <a:p>
                      <a:r>
                        <a:rPr lang="en-US" sz="2400" dirty="0" err="1" smtClean="0"/>
                        <a:t>Href</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This</a:t>
                      </a:r>
                      <a:r>
                        <a:rPr lang="en-US" sz="2400" baseline="0" dirty="0" smtClean="0"/>
                        <a:t> </a:t>
                      </a:r>
                      <a:r>
                        <a:rPr lang="en-US" sz="2400" dirty="0" smtClean="0"/>
                        <a:t>is the URL that points to the “</a:t>
                      </a:r>
                      <a:r>
                        <a:rPr lang="en-US" sz="2400" dirty="0" err="1" smtClean="0"/>
                        <a:t>rel</a:t>
                      </a:r>
                      <a:r>
                        <a:rPr lang="en-US" sz="2400" dirty="0" smtClean="0"/>
                        <a:t>” noun in a specific interaction.</a:t>
                      </a:r>
                    </a:p>
                  </a:txBody>
                  <a:tcPr/>
                </a:tc>
              </a:tr>
              <a:tr h="569974">
                <a:tc>
                  <a:txBody>
                    <a:bodyPr/>
                    <a:lstStyle/>
                    <a:p>
                      <a:r>
                        <a:rPr lang="en-US" sz="2400" dirty="0" smtClean="0"/>
                        <a:t>Type</a:t>
                      </a:r>
                      <a:endParaRPr lang="en-US" sz="2400" dirty="0"/>
                    </a:p>
                  </a:txBody>
                  <a:tcPr/>
                </a:tc>
                <a:tc>
                  <a:txBody>
                    <a:bodyPr/>
                    <a:lstStyle/>
                    <a:p>
                      <a:r>
                        <a:rPr lang="en-US" sz="2400" dirty="0" smtClean="0"/>
                        <a:t>This is the format used in the communications with the </a:t>
                      </a:r>
                      <a:r>
                        <a:rPr lang="en-US" sz="2400" dirty="0" err="1" smtClean="0"/>
                        <a:t>href</a:t>
                      </a:r>
                      <a:r>
                        <a:rPr lang="en-US" sz="2400" dirty="0" smtClean="0"/>
                        <a:t>.</a:t>
                      </a:r>
                      <a:r>
                        <a:rPr lang="en-US" sz="2400" baseline="0" dirty="0" smtClean="0"/>
                        <a:t> </a:t>
                      </a:r>
                      <a:r>
                        <a:rPr lang="en-US" sz="2400" dirty="0" smtClean="0"/>
                        <a:t>Many standard types (”text/html”).</a:t>
                      </a:r>
                      <a:r>
                        <a:rPr lang="en-US" sz="2400" baseline="0" dirty="0" smtClean="0"/>
                        <a:t> </a:t>
                      </a:r>
                      <a:r>
                        <a:rPr lang="en-US" sz="2400" dirty="0" smtClean="0"/>
                        <a:t>Custom types should follow standard conventions for naming</a:t>
                      </a:r>
                    </a:p>
                  </a:txBody>
                  <a:tcPr/>
                </a:tc>
              </a:tr>
            </a:tbl>
          </a:graphicData>
        </a:graphic>
      </p:graphicFrame>
    </p:spTree>
    <p:extLst>
      <p:ext uri="{BB962C8B-B14F-4D97-AF65-F5344CB8AC3E}">
        <p14:creationId xmlns:p14="http://schemas.microsoft.com/office/powerpoint/2010/main" val="1584534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638"/>
            <a:ext cx="11961336" cy="4485501"/>
          </a:xfrm>
          <a:prstGeom prst="rect">
            <a:avLst/>
          </a:prstGeom>
        </p:spPr>
      </p:pic>
      <p:sp>
        <p:nvSpPr>
          <p:cNvPr id="4" name="TextBox 3"/>
          <p:cNvSpPr txBox="1"/>
          <p:nvPr/>
        </p:nvSpPr>
        <p:spPr>
          <a:xfrm>
            <a:off x="4037700" y="6376086"/>
            <a:ext cx="3885936" cy="369332"/>
          </a:xfrm>
          <a:prstGeom prst="rect">
            <a:avLst/>
          </a:prstGeom>
          <a:noFill/>
        </p:spPr>
        <p:txBody>
          <a:bodyPr wrap="none" rtlCol="0">
            <a:spAutoFit/>
          </a:bodyPr>
          <a:lstStyle/>
          <a:p>
            <a:r>
              <a:rPr lang="en-US" dirty="0"/>
              <a:t>https://</a:t>
            </a:r>
            <a:r>
              <a:rPr lang="en-US" dirty="0" err="1"/>
              <a:t>en.wikipedia.org</a:t>
            </a:r>
            <a:r>
              <a:rPr lang="en-US" dirty="0"/>
              <a:t>/wiki/HATEOAS</a:t>
            </a:r>
          </a:p>
        </p:txBody>
      </p:sp>
      <p:sp>
        <p:nvSpPr>
          <p:cNvPr id="7" name="TextBox 6"/>
          <p:cNvSpPr txBox="1"/>
          <p:nvPr/>
        </p:nvSpPr>
        <p:spPr>
          <a:xfrm>
            <a:off x="0" y="4695566"/>
            <a:ext cx="12192000"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The RELs define the general API methods available to you for your next operation, and the URLs provide specific resources that you can operate on.  Note the HTTP verbs are not specified, and you are not told what format to send your message.  Also, it would be better to use URIs for your </a:t>
            </a:r>
            <a:r>
              <a:rPr lang="en-US" sz="2400" dirty="0" err="1" smtClean="0"/>
              <a:t>rels</a:t>
            </a:r>
            <a:r>
              <a:rPr lang="en-US" sz="2400" dirty="0" smtClean="0"/>
              <a:t> instead of English verbs. </a:t>
            </a:r>
            <a:endParaRPr lang="en-US" sz="2400" dirty="0"/>
          </a:p>
        </p:txBody>
      </p:sp>
    </p:spTree>
    <p:extLst>
      <p:ext uri="{BB962C8B-B14F-4D97-AF65-F5344CB8AC3E}">
        <p14:creationId xmlns:p14="http://schemas.microsoft.com/office/powerpoint/2010/main" val="128503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54" y="358344"/>
            <a:ext cx="11893856" cy="3595817"/>
          </a:xfrm>
          <a:prstGeom prst="rect">
            <a:avLst/>
          </a:prstGeom>
        </p:spPr>
      </p:pic>
      <p:sp>
        <p:nvSpPr>
          <p:cNvPr id="4" name="TextBox 3"/>
          <p:cNvSpPr txBox="1"/>
          <p:nvPr/>
        </p:nvSpPr>
        <p:spPr>
          <a:xfrm>
            <a:off x="0" y="4695566"/>
            <a:ext cx="121920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HATEOS in action: the same request can give a different response with different possible future actions if you have overdrawn your account.</a:t>
            </a:r>
            <a:endParaRPr lang="en-US" sz="2400" dirty="0"/>
          </a:p>
        </p:txBody>
      </p:sp>
    </p:spTree>
    <p:extLst>
      <p:ext uri="{BB962C8B-B14F-4D97-AF65-F5344CB8AC3E}">
        <p14:creationId xmlns:p14="http://schemas.microsoft.com/office/powerpoint/2010/main" val="582947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9445" y="6363167"/>
            <a:ext cx="7549376" cy="369332"/>
          </a:xfrm>
          <a:prstGeom prst="rect">
            <a:avLst/>
          </a:prstGeom>
          <a:noFill/>
        </p:spPr>
        <p:txBody>
          <a:bodyPr wrap="square" rtlCol="0">
            <a:spAutoFit/>
          </a:bodyPr>
          <a:lstStyle/>
          <a:p>
            <a:pPr algn="ctr"/>
            <a:r>
              <a:rPr lang="en-US" dirty="0" smtClean="0"/>
              <a:t>http://</a:t>
            </a:r>
            <a:r>
              <a:rPr lang="en-US" dirty="0" err="1" smtClean="0"/>
              <a:t>www.slideshare.net</a:t>
            </a:r>
            <a:r>
              <a:rPr lang="en-US" dirty="0" smtClean="0"/>
              <a:t>/</a:t>
            </a:r>
            <a:r>
              <a:rPr lang="en-US" dirty="0" err="1" smtClean="0"/>
              <a:t>josdirksen</a:t>
            </a:r>
            <a:r>
              <a:rPr lang="en-US" dirty="0" smtClean="0"/>
              <a:t>/rest-from-get-to-</a:t>
            </a:r>
            <a:r>
              <a:rPr lang="en-US" dirty="0" err="1" smtClean="0"/>
              <a:t>hateoas</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308" t="24732" r="4472" b="8732"/>
          <a:stretch/>
        </p:blipFill>
        <p:spPr>
          <a:xfrm>
            <a:off x="268790" y="635620"/>
            <a:ext cx="11650685" cy="5311343"/>
          </a:xfrm>
          <a:prstGeom prst="rect">
            <a:avLst/>
          </a:prstGeom>
        </p:spPr>
      </p:pic>
    </p:spTree>
    <p:extLst>
      <p:ext uri="{BB962C8B-B14F-4D97-AF65-F5344CB8AC3E}">
        <p14:creationId xmlns:p14="http://schemas.microsoft.com/office/powerpoint/2010/main" val="908561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JSON, XML, HTML, and HATEOAS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What’s the best language for HATEOAS messages?</a:t>
            </a:r>
          </a:p>
          <a:p>
            <a:r>
              <a:rPr lang="en-US" dirty="0" smtClean="0"/>
              <a:t>JSON: you’ll need to define “link” because JSON doesn’t have it.</a:t>
            </a:r>
          </a:p>
          <a:p>
            <a:r>
              <a:rPr lang="en-US" dirty="0" smtClean="0"/>
              <a:t>XML:</a:t>
            </a:r>
            <a:endParaRPr lang="en-US" dirty="0"/>
          </a:p>
          <a:p>
            <a:pPr lvl="1"/>
            <a:r>
              <a:rPr lang="en-US" dirty="0" smtClean="0"/>
              <a:t> Extensions like XLINK, RSS and Atom are also have ways of expressing the “link” concepts directly.</a:t>
            </a:r>
          </a:p>
          <a:p>
            <a:pPr lvl="1"/>
            <a:r>
              <a:rPr lang="en-US" dirty="0" smtClean="0"/>
              <a:t>Time concepts built into RSS and Atom also: use to express state machine evolution.</a:t>
            </a:r>
          </a:p>
          <a:p>
            <a:r>
              <a:rPr lang="en-US" dirty="0" smtClean="0"/>
              <a:t>HTML: REST is based on observations of how the Web works, so HTML obviously has what you need.</a:t>
            </a:r>
          </a:p>
          <a:p>
            <a:endParaRPr lang="en-US" dirty="0"/>
          </a:p>
        </p:txBody>
      </p:sp>
    </p:spTree>
    <p:extLst>
      <p:ext uri="{BB962C8B-B14F-4D97-AF65-F5344CB8AC3E}">
        <p14:creationId xmlns:p14="http://schemas.microsoft.com/office/powerpoint/2010/main" val="8886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a:t>
            </a:r>
            <a:r>
              <a:rPr lang="en-US" dirty="0" err="1" smtClean="0"/>
              <a:t>OpenAPI</a:t>
            </a:r>
            <a:r>
              <a:rPr lang="en-US" dirty="0" smtClean="0"/>
              <a:t> Specification and Swagger</a:t>
            </a:r>
            <a:endParaRPr lang="en-US" dirty="0"/>
          </a:p>
        </p:txBody>
      </p:sp>
      <p:sp>
        <p:nvSpPr>
          <p:cNvPr id="5" name="Subtitle 4"/>
          <p:cNvSpPr>
            <a:spLocks noGrp="1"/>
          </p:cNvSpPr>
          <p:nvPr>
            <p:ph type="subTitle" idx="1"/>
          </p:nvPr>
        </p:nvSpPr>
        <p:spPr/>
        <p:txBody>
          <a:bodyPr/>
          <a:lstStyle/>
          <a:p>
            <a:r>
              <a:rPr lang="en-US" dirty="0" smtClean="0"/>
              <a:t>Using REST to describe REST services</a:t>
            </a:r>
            <a:endParaRPr lang="en-US" dirty="0"/>
          </a:p>
        </p:txBody>
      </p:sp>
    </p:spTree>
    <p:extLst>
      <p:ext uri="{BB962C8B-B14F-4D97-AF65-F5344CB8AC3E}">
        <p14:creationId xmlns:p14="http://schemas.microsoft.com/office/powerpoint/2010/main" val="181340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Description Languages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dirty="0"/>
              <a:t>General problem to solve: REST services need to be discoverable and understandable by both humans and machines.</a:t>
            </a:r>
          </a:p>
          <a:p>
            <a:pPr lvl="1"/>
            <a:r>
              <a:rPr lang="en-US" dirty="0"/>
              <a:t>“Self Describing</a:t>
            </a:r>
            <a:r>
              <a:rPr lang="en-US" dirty="0" smtClean="0"/>
              <a:t>”</a:t>
            </a:r>
          </a:p>
          <a:p>
            <a:pPr lvl="1"/>
            <a:r>
              <a:rPr lang="en-US" dirty="0" smtClean="0"/>
              <a:t>API developers and users are decoupled.</a:t>
            </a:r>
          </a:p>
          <a:p>
            <a:r>
              <a:rPr lang="en-US" dirty="0" smtClean="0"/>
              <a:t>There are a lot of attempts: </a:t>
            </a:r>
            <a:r>
              <a:rPr lang="en-US" dirty="0" smtClean="0">
                <a:hlinkClick r:id="rId2"/>
              </a:rPr>
              <a:t>https://en.wikipedia.org/wiki/Overview_of_RESTful_API_Description_Languages</a:t>
            </a:r>
            <a:endParaRPr lang="en-US" dirty="0" smtClean="0"/>
          </a:p>
        </p:txBody>
      </p:sp>
    </p:spTree>
    <p:extLst>
      <p:ext uri="{BB962C8B-B14F-4D97-AF65-F5344CB8AC3E}">
        <p14:creationId xmlns:p14="http://schemas.microsoft.com/office/powerpoint/2010/main" val="993671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6995" y="1360449"/>
            <a:ext cx="9578898" cy="443198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6600" dirty="0"/>
              <a:t>Real problem #1: humans choose APIs, but then the APIs evolve, endpoints change, etc.</a:t>
            </a:r>
          </a:p>
          <a:p>
            <a:endParaRPr lang="en-US" dirty="0"/>
          </a:p>
        </p:txBody>
      </p:sp>
    </p:spTree>
    <p:extLst>
      <p:ext uri="{BB962C8B-B14F-4D97-AF65-F5344CB8AC3E}">
        <p14:creationId xmlns:p14="http://schemas.microsoft.com/office/powerpoint/2010/main" val="120331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Examples of Real Problem #1</a:t>
            </a:r>
            <a:endParaRPr lang="en-US" dirty="0"/>
          </a:p>
        </p:txBody>
      </p:sp>
      <p:sp>
        <p:nvSpPr>
          <p:cNvPr id="3" name="Content Placeholder 2"/>
          <p:cNvSpPr>
            <a:spLocks noGrp="1"/>
          </p:cNvSpPr>
          <p:nvPr>
            <p:ph idx="1"/>
          </p:nvPr>
        </p:nvSpPr>
        <p:spPr>
          <a:xfrm>
            <a:off x="838200" y="1825625"/>
            <a:ext cx="10515600" cy="3452431"/>
          </a:xfrm>
        </p:spPr>
        <p:style>
          <a:lnRef idx="2">
            <a:schemeClr val="accent5"/>
          </a:lnRef>
          <a:fillRef idx="1">
            <a:schemeClr val="lt1"/>
          </a:fillRef>
          <a:effectRef idx="0">
            <a:schemeClr val="accent5"/>
          </a:effectRef>
          <a:fontRef idx="minor">
            <a:schemeClr val="dk1"/>
          </a:fontRef>
        </p:style>
        <p:txBody>
          <a:bodyPr/>
          <a:lstStyle/>
          <a:p>
            <a:r>
              <a:rPr lang="en-US" dirty="0" smtClean="0"/>
              <a:t>You add a new API method</a:t>
            </a:r>
          </a:p>
          <a:p>
            <a:r>
              <a:rPr lang="en-US" dirty="0" smtClean="0"/>
              <a:t>You change the way an old API method works.</a:t>
            </a:r>
          </a:p>
          <a:p>
            <a:r>
              <a:rPr lang="en-US" dirty="0" smtClean="0"/>
              <a:t>You change the inputs and outputs</a:t>
            </a:r>
          </a:p>
          <a:p>
            <a:r>
              <a:rPr lang="en-US" dirty="0" smtClean="0"/>
              <a:t>You want to add some error handling hints associated with the API</a:t>
            </a:r>
          </a:p>
          <a:p>
            <a:r>
              <a:rPr lang="en-US" dirty="0" smtClean="0"/>
              <a:t>You change API end points.</a:t>
            </a:r>
          </a:p>
        </p:txBody>
      </p:sp>
      <p:sp>
        <p:nvSpPr>
          <p:cNvPr id="4" name="TextBox 3"/>
          <p:cNvSpPr txBox="1"/>
          <p:nvPr/>
        </p:nvSpPr>
        <p:spPr>
          <a:xfrm>
            <a:off x="2870522" y="6065135"/>
            <a:ext cx="6434454"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200" dirty="0"/>
              <a:t>HATEOAS may help with some of this</a:t>
            </a:r>
            <a:r>
              <a:rPr lang="en-US" sz="3200" dirty="0" smtClean="0"/>
              <a:t>.</a:t>
            </a:r>
            <a:endParaRPr lang="en-US" sz="3200" dirty="0"/>
          </a:p>
        </p:txBody>
      </p:sp>
    </p:spTree>
    <p:extLst>
      <p:ext uri="{BB962C8B-B14F-4D97-AF65-F5344CB8AC3E}">
        <p14:creationId xmlns:p14="http://schemas.microsoft.com/office/powerpoint/2010/main" val="83976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7330" y="28914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6" name="Rectangle 5"/>
          <p:cNvSpPr/>
          <p:nvPr/>
        </p:nvSpPr>
        <p:spPr>
          <a:xfrm>
            <a:off x="4945275" y="28914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7" name="Rectangle 6"/>
          <p:cNvSpPr/>
          <p:nvPr/>
        </p:nvSpPr>
        <p:spPr>
          <a:xfrm>
            <a:off x="5097675" y="30438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8" name="Rectangle 7"/>
          <p:cNvSpPr/>
          <p:nvPr/>
        </p:nvSpPr>
        <p:spPr>
          <a:xfrm>
            <a:off x="5250075" y="31962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9" name="Rectangle 8"/>
          <p:cNvSpPr/>
          <p:nvPr/>
        </p:nvSpPr>
        <p:spPr>
          <a:xfrm>
            <a:off x="7344031" y="8896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0" name="Rectangle 9"/>
          <p:cNvSpPr/>
          <p:nvPr/>
        </p:nvSpPr>
        <p:spPr>
          <a:xfrm>
            <a:off x="7496431" y="10420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1" name="Rectangle 10"/>
          <p:cNvSpPr/>
          <p:nvPr/>
        </p:nvSpPr>
        <p:spPr>
          <a:xfrm>
            <a:off x="7648831" y="11944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2" name="Rectangle 11"/>
          <p:cNvSpPr/>
          <p:nvPr/>
        </p:nvSpPr>
        <p:spPr>
          <a:xfrm>
            <a:off x="7344031" y="49056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3" name="Rectangle 12"/>
          <p:cNvSpPr/>
          <p:nvPr/>
        </p:nvSpPr>
        <p:spPr>
          <a:xfrm>
            <a:off x="7496431" y="50580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4" name="Rectangle 13"/>
          <p:cNvSpPr/>
          <p:nvPr/>
        </p:nvSpPr>
        <p:spPr>
          <a:xfrm>
            <a:off x="7648831" y="52104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5" name="Quad Arrow 14"/>
          <p:cNvSpPr/>
          <p:nvPr/>
        </p:nvSpPr>
        <p:spPr>
          <a:xfrm>
            <a:off x="7140659" y="2430162"/>
            <a:ext cx="2647435" cy="2475470"/>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Message Broker</a:t>
            </a:r>
            <a:endParaRPr lang="en-US" dirty="0"/>
          </a:p>
        </p:txBody>
      </p:sp>
      <p:cxnSp>
        <p:nvCxnSpPr>
          <p:cNvPr id="17" name="Straight Arrow Connector 16"/>
          <p:cNvCxnSpPr>
            <a:stCxn id="4" idx="3"/>
            <a:endCxn id="6" idx="1"/>
          </p:cNvCxnSpPr>
          <p:nvPr/>
        </p:nvCxnSpPr>
        <p:spPr>
          <a:xfrm>
            <a:off x="2767914" y="3509319"/>
            <a:ext cx="2177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12838" y="371391"/>
            <a:ext cx="12356" cy="62895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31164" y="3146854"/>
            <a:ext cx="1319657" cy="369332"/>
          </a:xfrm>
          <a:prstGeom prst="rect">
            <a:avLst/>
          </a:prstGeom>
          <a:noFill/>
        </p:spPr>
        <p:txBody>
          <a:bodyPr wrap="none" rtlCol="0">
            <a:spAutoFit/>
          </a:bodyPr>
          <a:lstStyle/>
          <a:p>
            <a:r>
              <a:rPr lang="en-US" smtClean="0"/>
              <a:t>REST, HTTPS</a:t>
            </a:r>
            <a:endParaRPr lang="en-US" dirty="0"/>
          </a:p>
        </p:txBody>
      </p:sp>
      <p:sp>
        <p:nvSpPr>
          <p:cNvPr id="16" name="Rectangle 15"/>
          <p:cNvSpPr/>
          <p:nvPr/>
        </p:nvSpPr>
        <p:spPr>
          <a:xfrm>
            <a:off x="9788094" y="28956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
        <p:nvSpPr>
          <p:cNvPr id="21" name="Rectangle 20"/>
          <p:cNvSpPr/>
          <p:nvPr/>
        </p:nvSpPr>
        <p:spPr>
          <a:xfrm>
            <a:off x="9940494" y="30480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
        <p:nvSpPr>
          <p:cNvPr id="22" name="Rectangle 21"/>
          <p:cNvSpPr/>
          <p:nvPr/>
        </p:nvSpPr>
        <p:spPr>
          <a:xfrm>
            <a:off x="10092894" y="32004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Tree>
    <p:extLst>
      <p:ext uri="{BB962C8B-B14F-4D97-AF65-F5344CB8AC3E}">
        <p14:creationId xmlns:p14="http://schemas.microsoft.com/office/powerpoint/2010/main" val="206560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1122362"/>
            <a:ext cx="9144000" cy="3884535"/>
          </a:xfrm>
        </p:spPr>
        <p:style>
          <a:lnRef idx="2">
            <a:schemeClr val="accent5">
              <a:shade val="50000"/>
            </a:schemeClr>
          </a:lnRef>
          <a:fillRef idx="1">
            <a:schemeClr val="accent5"/>
          </a:fillRef>
          <a:effectRef idx="0">
            <a:schemeClr val="accent5"/>
          </a:effectRef>
          <a:fontRef idx="minor">
            <a:schemeClr val="lt1"/>
          </a:fontRef>
        </p:style>
        <p:txBody>
          <a:bodyPr anchor="ctr">
            <a:noAutofit/>
          </a:bodyPr>
          <a:lstStyle/>
          <a:p>
            <a:r>
              <a:rPr lang="en-US" sz="6600" dirty="0"/>
              <a:t>Real problem #2: Data models are out of scope for REST</a:t>
            </a:r>
          </a:p>
        </p:txBody>
      </p:sp>
    </p:spTree>
    <p:extLst>
      <p:ext uri="{BB962C8B-B14F-4D97-AF65-F5344CB8AC3E}">
        <p14:creationId xmlns:p14="http://schemas.microsoft.com/office/powerpoint/2010/main" val="47219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More about Real Problem #2</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228600" lvl="1">
              <a:spcBef>
                <a:spcPts val="1000"/>
              </a:spcBef>
            </a:pPr>
            <a:r>
              <a:rPr lang="en-US" sz="3600" dirty="0" smtClean="0"/>
              <a:t>Science gateway data model examples</a:t>
            </a:r>
          </a:p>
          <a:p>
            <a:pPr marL="685800" lvl="2">
              <a:spcBef>
                <a:spcPts val="1000"/>
              </a:spcBef>
            </a:pPr>
            <a:r>
              <a:rPr lang="en-US" sz="2800" dirty="0" smtClean="0"/>
              <a:t>Computing and data resources, applications, user experiments</a:t>
            </a:r>
          </a:p>
          <a:p>
            <a:pPr marL="228600" lvl="1">
              <a:spcBef>
                <a:spcPts val="1000"/>
              </a:spcBef>
            </a:pPr>
            <a:r>
              <a:rPr lang="en-US" sz="3600" dirty="0" smtClean="0"/>
              <a:t>Data </a:t>
            </a:r>
            <a:r>
              <a:rPr lang="en-US" sz="3600" dirty="0"/>
              <a:t>models can be complicated to code up so every client has a local library to do this. </a:t>
            </a:r>
            <a:endParaRPr lang="en-US" sz="3600" dirty="0" smtClean="0"/>
          </a:p>
          <a:p>
            <a:pPr marL="228600" lvl="1">
              <a:spcBef>
                <a:spcPts val="1000"/>
              </a:spcBef>
            </a:pPr>
            <a:r>
              <a:rPr lang="en-US" sz="3600" dirty="0"/>
              <a:t>Data models evolve and break clients.  </a:t>
            </a:r>
          </a:p>
          <a:p>
            <a:pPr marL="228600" lvl="1">
              <a:spcBef>
                <a:spcPts val="1000"/>
              </a:spcBef>
            </a:pPr>
            <a:r>
              <a:rPr lang="en-US" sz="3600" dirty="0" smtClean="0"/>
              <a:t>HATEOAS types </a:t>
            </a:r>
            <a:r>
              <a:rPr lang="en-US" sz="3600" dirty="0"/>
              <a:t>in data models depend on data model language (JSON, XML, </a:t>
            </a:r>
            <a:r>
              <a:rPr lang="en-US" sz="3600" dirty="0" err="1"/>
              <a:t>etc</a:t>
            </a:r>
            <a:r>
              <a:rPr lang="en-US" sz="3600" dirty="0" smtClean="0"/>
              <a:t>).</a:t>
            </a:r>
            <a:endParaRPr lang="en-US" sz="3600" dirty="0"/>
          </a:p>
        </p:txBody>
      </p:sp>
    </p:spTree>
    <p:extLst>
      <p:ext uri="{BB962C8B-B14F-4D97-AF65-F5344CB8AC3E}">
        <p14:creationId xmlns:p14="http://schemas.microsoft.com/office/powerpoint/2010/main" val="85028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5">
              <a:shade val="50000"/>
            </a:schemeClr>
          </a:lnRef>
          <a:fillRef idx="1">
            <a:schemeClr val="accent5"/>
          </a:fillRef>
          <a:effectRef idx="0">
            <a:schemeClr val="accent5"/>
          </a:effectRef>
          <a:fontRef idx="minor">
            <a:schemeClr val="lt1"/>
          </a:fontRef>
        </p:style>
        <p:txBody>
          <a:bodyPr anchor="ctr">
            <a:normAutofit fontScale="90000"/>
          </a:bodyPr>
          <a:lstStyle/>
          <a:p>
            <a:r>
              <a:rPr lang="en-US" dirty="0"/>
              <a:t>Usual solution is to create an SDK wrapper around the API</a:t>
            </a:r>
            <a:r>
              <a:rPr lang="en-US" dirty="0" smtClean="0"/>
              <a:t>.</a:t>
            </a:r>
            <a:endParaRPr lang="en-US" dirty="0"/>
          </a:p>
        </p:txBody>
      </p:sp>
      <p:sp>
        <p:nvSpPr>
          <p:cNvPr id="5" name="Subtitle 4"/>
          <p:cNvSpPr>
            <a:spLocks noGrp="1"/>
          </p:cNvSpPr>
          <p:nvPr>
            <p:ph type="subTitle" idx="1"/>
          </p:nvPr>
        </p:nvSpPr>
        <p:spPr>
          <a:xfrm>
            <a:off x="1524000" y="3521013"/>
            <a:ext cx="9144000" cy="1655762"/>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a:t>Helps users use the API correctly, validate data against data models, etc.</a:t>
            </a:r>
          </a:p>
        </p:txBody>
      </p:sp>
    </p:spTree>
    <p:extLst>
      <p:ext uri="{BB962C8B-B14F-4D97-AF65-F5344CB8AC3E}">
        <p14:creationId xmlns:p14="http://schemas.microsoft.com/office/powerpoint/2010/main" val="46513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Swagger -&gt; </a:t>
            </a:r>
            <a:r>
              <a:rPr lang="en-US" dirty="0" err="1" smtClean="0"/>
              <a:t>OpenAPI</a:t>
            </a:r>
            <a:r>
              <a:rPr lang="en-US" dirty="0" smtClean="0"/>
              <a:t> </a:t>
            </a:r>
            <a:r>
              <a:rPr lang="en-US" dirty="0" err="1" smtClean="0"/>
              <a:t>Initiatve</a:t>
            </a:r>
            <a:r>
              <a:rPr lang="en-US" dirty="0" smtClean="0"/>
              <a:t>, or OAI</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OAI helps automate SDK creation for REST services</a:t>
            </a:r>
          </a:p>
          <a:p>
            <a:r>
              <a:rPr lang="en-US" dirty="0" smtClean="0"/>
              <a:t>Swagger was a specification for describing REST services</a:t>
            </a:r>
          </a:p>
          <a:p>
            <a:r>
              <a:rPr lang="en-US" dirty="0" smtClean="0"/>
              <a:t>Swagger is tools for implementing the specification</a:t>
            </a:r>
          </a:p>
          <a:p>
            <a:r>
              <a:rPr lang="en-US" dirty="0" err="1" smtClean="0"/>
              <a:t>OpenAPI</a:t>
            </a:r>
            <a:r>
              <a:rPr lang="en-US" dirty="0" smtClean="0"/>
              <a:t> Initiative spins off the specification part</a:t>
            </a:r>
          </a:p>
          <a:p>
            <a:r>
              <a:rPr lang="en-US" dirty="0" smtClean="0"/>
              <a:t>OAI is openly governed, part of the Linux Foundation, available from GitHub</a:t>
            </a:r>
          </a:p>
          <a:p>
            <a:pPr lvl="1"/>
            <a:r>
              <a:rPr lang="en-US" dirty="0">
                <a:hlinkClick r:id="rId2"/>
              </a:rPr>
              <a:t>https://</a:t>
            </a:r>
            <a:r>
              <a:rPr lang="en-US" dirty="0" smtClean="0">
                <a:hlinkClick r:id="rId2"/>
              </a:rPr>
              <a:t>github.com/OAI/OpenAPI-Specification</a:t>
            </a:r>
            <a:endParaRPr lang="en-US" dirty="0" smtClean="0"/>
          </a:p>
        </p:txBody>
      </p:sp>
    </p:spTree>
    <p:extLst>
      <p:ext uri="{BB962C8B-B14F-4D97-AF65-F5344CB8AC3E}">
        <p14:creationId xmlns:p14="http://schemas.microsoft.com/office/powerpoint/2010/main" val="183094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8283" y="1360449"/>
            <a:ext cx="11433717" cy="4047892"/>
          </a:xfrm>
          <a:prstGeom prst="rect">
            <a:avLst/>
          </a:prstGeom>
          <a:noFill/>
        </p:spPr>
        <p:txBody>
          <a:bodyPr wrap="square" rtlCol="0">
            <a:spAutoFit/>
          </a:bodyPr>
          <a:lstStyle/>
          <a:p>
            <a:endParaRPr lang="en-US" dirty="0"/>
          </a:p>
        </p:txBody>
      </p:sp>
      <p:sp>
        <p:nvSpPr>
          <p:cNvPr id="7" name="Title 6"/>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OAI Goals</a:t>
            </a:r>
            <a:endParaRPr lang="en-US" dirty="0"/>
          </a:p>
        </p:txBody>
      </p:sp>
      <p:sp>
        <p:nvSpPr>
          <p:cNvPr id="8" name="Content Placeholder 7"/>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Define a </a:t>
            </a:r>
            <a:r>
              <a:rPr lang="en-US" dirty="0"/>
              <a:t>standard, language-agnostic interface to REST APIs </a:t>
            </a:r>
            <a:endParaRPr lang="en-US" dirty="0" smtClean="0"/>
          </a:p>
          <a:p>
            <a:r>
              <a:rPr lang="en-US" dirty="0" smtClean="0"/>
              <a:t>Allow both </a:t>
            </a:r>
            <a:r>
              <a:rPr lang="en-US" dirty="0"/>
              <a:t>humans and computers to discover and understand the capabilities of the service without access to source code, documentation, or through network traffic inspection. </a:t>
            </a:r>
            <a:endParaRPr lang="en-US" dirty="0" smtClean="0"/>
          </a:p>
          <a:p>
            <a:r>
              <a:rPr lang="en-US" dirty="0" smtClean="0"/>
              <a:t>When </a:t>
            </a:r>
            <a:r>
              <a:rPr lang="en-US" dirty="0"/>
              <a:t>properly </a:t>
            </a:r>
            <a:r>
              <a:rPr lang="en-US" dirty="0" smtClean="0"/>
              <a:t>defined, a </a:t>
            </a:r>
            <a:r>
              <a:rPr lang="en-US" dirty="0"/>
              <a:t>consumer can understand and interact with the remote service with a minimal amount of implementation logic. </a:t>
            </a:r>
            <a:endParaRPr lang="en-US" dirty="0" smtClean="0"/>
          </a:p>
          <a:p>
            <a:r>
              <a:rPr lang="en-US" dirty="0" smtClean="0"/>
              <a:t>Similar </a:t>
            </a:r>
            <a:r>
              <a:rPr lang="en-US" dirty="0"/>
              <a:t>to what interfaces have done for lower-level programming, Swagger removes the guesswork in calling the service.</a:t>
            </a:r>
          </a:p>
        </p:txBody>
      </p:sp>
      <p:sp>
        <p:nvSpPr>
          <p:cNvPr id="9" name="TextBox 8"/>
          <p:cNvSpPr txBox="1"/>
          <p:nvPr/>
        </p:nvSpPr>
        <p:spPr>
          <a:xfrm>
            <a:off x="2219087" y="6275036"/>
            <a:ext cx="7783551" cy="369332"/>
          </a:xfrm>
          <a:prstGeom prst="rect">
            <a:avLst/>
          </a:prstGeom>
          <a:noFill/>
        </p:spPr>
        <p:txBody>
          <a:bodyPr wrap="square" rtlCol="0">
            <a:spAutoFit/>
          </a:bodyPr>
          <a:lstStyle/>
          <a:p>
            <a:pPr algn="ctr"/>
            <a:r>
              <a:rPr lang="en-US" dirty="0"/>
              <a:t>http://</a:t>
            </a:r>
            <a:r>
              <a:rPr lang="en-US" dirty="0" err="1"/>
              <a:t>swagger.io</a:t>
            </a:r>
            <a:r>
              <a:rPr lang="en-US" dirty="0"/>
              <a:t>/introducing-the-open-</a:t>
            </a:r>
            <a:r>
              <a:rPr lang="en-US" dirty="0" err="1"/>
              <a:t>api</a:t>
            </a:r>
            <a:r>
              <a:rPr lang="en-US" dirty="0"/>
              <a:t>-initiative/</a:t>
            </a:r>
          </a:p>
        </p:txBody>
      </p:sp>
    </p:spTree>
    <p:extLst>
      <p:ext uri="{BB962C8B-B14F-4D97-AF65-F5344CB8AC3E}">
        <p14:creationId xmlns:p14="http://schemas.microsoft.com/office/powerpoint/2010/main" val="55640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268" y="365125"/>
            <a:ext cx="3135188" cy="3203265"/>
          </a:xfrm>
        </p:spPr>
        <p:txBody>
          <a:bodyPr>
            <a:normAutofit/>
          </a:bodyPr>
          <a:lstStyle/>
          <a:p>
            <a:r>
              <a:rPr lang="en-US" dirty="0" smtClean="0"/>
              <a:t>”Hello World!” </a:t>
            </a:r>
            <a:r>
              <a:rPr lang="en-US" smtClean="0"/>
              <a:t>in OAI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456" y="0"/>
            <a:ext cx="8889544" cy="6858000"/>
          </a:xfrm>
          <a:prstGeom prst="rect">
            <a:avLst/>
          </a:prstGeom>
        </p:spPr>
      </p:pic>
      <p:sp>
        <p:nvSpPr>
          <p:cNvPr id="6" name="TextBox 5"/>
          <p:cNvSpPr txBox="1"/>
          <p:nvPr/>
        </p:nvSpPr>
        <p:spPr>
          <a:xfrm>
            <a:off x="0" y="6534611"/>
            <a:ext cx="5038880" cy="307777"/>
          </a:xfrm>
          <a:prstGeom prst="rect">
            <a:avLst/>
          </a:prstGeom>
          <a:noFill/>
        </p:spPr>
        <p:txBody>
          <a:bodyPr wrap="none" rtlCol="0">
            <a:spAutoFit/>
          </a:bodyPr>
          <a:lstStyle/>
          <a:p>
            <a:r>
              <a:rPr lang="en-US" sz="1400" dirty="0"/>
              <a:t>http://</a:t>
            </a:r>
            <a:r>
              <a:rPr lang="en-US" sz="1400" dirty="0" err="1"/>
              <a:t>swagger.io</a:t>
            </a:r>
            <a:r>
              <a:rPr lang="en-US" sz="1400" dirty="0"/>
              <a:t>/getting-started-with-swagger-</a:t>
            </a:r>
            <a:r>
              <a:rPr lang="en-US" sz="1400" dirty="0" err="1"/>
              <a:t>i</a:t>
            </a:r>
            <a:r>
              <a:rPr lang="en-US" sz="1400" dirty="0"/>
              <a:t>-what-is-swagger/</a:t>
            </a:r>
          </a:p>
        </p:txBody>
      </p:sp>
      <p:sp>
        <p:nvSpPr>
          <p:cNvPr id="7" name="TextBox 6"/>
          <p:cNvSpPr txBox="1"/>
          <p:nvPr/>
        </p:nvSpPr>
        <p:spPr>
          <a:xfrm>
            <a:off x="167268" y="3735658"/>
            <a:ext cx="2486719" cy="1477328"/>
          </a:xfrm>
          <a:prstGeom prst="rect">
            <a:avLst/>
          </a:prstGeom>
          <a:noFill/>
        </p:spPr>
        <p:txBody>
          <a:bodyPr wrap="square" rtlCol="0">
            <a:spAutoFit/>
          </a:bodyPr>
          <a:lstStyle/>
          <a:p>
            <a:r>
              <a:rPr lang="en-US" dirty="0"/>
              <a:t>More examples: </a:t>
            </a:r>
            <a:endParaRPr lang="en-US" dirty="0" smtClean="0"/>
          </a:p>
          <a:p>
            <a:r>
              <a:rPr lang="en-US" dirty="0" smtClean="0">
                <a:hlinkClick r:id="rId3"/>
              </a:rPr>
              <a:t>https</a:t>
            </a:r>
            <a:r>
              <a:rPr lang="en-US" dirty="0">
                <a:hlinkClick r:id="rId3"/>
              </a:rPr>
              <a:t>://</a:t>
            </a:r>
            <a:r>
              <a:rPr lang="en-US" dirty="0" smtClean="0">
                <a:hlinkClick r:id="rId3"/>
              </a:rPr>
              <a:t>github.com/OAI/OpenAPI-Specification</a:t>
            </a:r>
            <a:r>
              <a:rPr lang="en-US" dirty="0" smtClean="0"/>
              <a:t>/tree/master/examples/v2.0/</a:t>
            </a:r>
            <a:r>
              <a:rPr lang="en-US" dirty="0" err="1" smtClean="0"/>
              <a:t>json</a:t>
            </a:r>
            <a:endParaRPr lang="en-US" dirty="0"/>
          </a:p>
        </p:txBody>
      </p:sp>
    </p:spTree>
    <p:extLst>
      <p:ext uri="{BB962C8B-B14F-4D97-AF65-F5344CB8AC3E}">
        <p14:creationId xmlns:p14="http://schemas.microsoft.com/office/powerpoint/2010/main" val="140775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Tools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19" r="20702"/>
          <a:stretch/>
        </p:blipFill>
        <p:spPr>
          <a:xfrm>
            <a:off x="122663" y="1509623"/>
            <a:ext cx="11937065" cy="3051226"/>
          </a:xfrm>
          <a:prstGeom prst="rect">
            <a:avLst/>
          </a:prstGeom>
        </p:spPr>
      </p:pic>
      <p:sp>
        <p:nvSpPr>
          <p:cNvPr id="4" name="Rectangle 3"/>
          <p:cNvSpPr/>
          <p:nvPr/>
        </p:nvSpPr>
        <p:spPr>
          <a:xfrm>
            <a:off x="4870925" y="6310919"/>
            <a:ext cx="2440540" cy="369332"/>
          </a:xfrm>
          <a:prstGeom prst="rect">
            <a:avLst/>
          </a:prstGeom>
        </p:spPr>
        <p:txBody>
          <a:bodyPr wrap="none">
            <a:spAutoFit/>
          </a:bodyPr>
          <a:lstStyle/>
          <a:p>
            <a:r>
              <a:rPr lang="en-US" dirty="0"/>
              <a:t>http://</a:t>
            </a:r>
            <a:r>
              <a:rPr lang="en-US" dirty="0" err="1"/>
              <a:t>swagger.io</a:t>
            </a:r>
            <a:r>
              <a:rPr lang="en-US" dirty="0"/>
              <a:t>/tools/</a:t>
            </a:r>
          </a:p>
        </p:txBody>
      </p:sp>
    </p:spTree>
    <p:extLst>
      <p:ext uri="{BB962C8B-B14F-4D97-AF65-F5344CB8AC3E}">
        <p14:creationId xmlns:p14="http://schemas.microsoft.com/office/powerpoint/2010/main" val="42934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Creating OAI Definitions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fontAlgn="base"/>
            <a:r>
              <a:rPr lang="en-US" dirty="0" smtClean="0"/>
              <a:t>Top Down: You Don’t Have an API</a:t>
            </a:r>
          </a:p>
          <a:p>
            <a:pPr lvl="1" fontAlgn="base"/>
            <a:r>
              <a:rPr lang="en-US" dirty="0"/>
              <a:t>U</a:t>
            </a:r>
            <a:r>
              <a:rPr lang="en-US" dirty="0" smtClean="0"/>
              <a:t>se </a:t>
            </a:r>
            <a:r>
              <a:rPr lang="en-US" dirty="0"/>
              <a:t>the </a:t>
            </a:r>
            <a:r>
              <a:rPr lang="en-US" b="1" dirty="0"/>
              <a:t>Swagger Editor</a:t>
            </a:r>
            <a:r>
              <a:rPr lang="en-US" dirty="0"/>
              <a:t> to create your Swagger </a:t>
            </a:r>
            <a:r>
              <a:rPr lang="en-US" dirty="0" smtClean="0"/>
              <a:t>definition</a:t>
            </a:r>
          </a:p>
          <a:p>
            <a:pPr lvl="1" fontAlgn="base"/>
            <a:r>
              <a:rPr lang="en-US" dirty="0"/>
              <a:t>U</a:t>
            </a:r>
            <a:r>
              <a:rPr lang="en-US" dirty="0" smtClean="0"/>
              <a:t>se </a:t>
            </a:r>
            <a:r>
              <a:rPr lang="en-US" dirty="0"/>
              <a:t>the integrated </a:t>
            </a:r>
            <a:r>
              <a:rPr lang="en-US" b="1" dirty="0"/>
              <a:t>Swagger Codegen</a:t>
            </a:r>
            <a:r>
              <a:rPr lang="en-US" dirty="0"/>
              <a:t> tools to generate server implementation.</a:t>
            </a:r>
          </a:p>
          <a:p>
            <a:pPr fontAlgn="base"/>
            <a:r>
              <a:rPr lang="en-US" dirty="0" smtClean="0"/>
              <a:t>Bottom Up: You Already Have an API</a:t>
            </a:r>
          </a:p>
          <a:p>
            <a:pPr lvl="1" fontAlgn="base"/>
            <a:r>
              <a:rPr lang="en-US" dirty="0"/>
              <a:t>C</a:t>
            </a:r>
            <a:r>
              <a:rPr lang="en-US" dirty="0" smtClean="0"/>
              <a:t>reate </a:t>
            </a:r>
            <a:r>
              <a:rPr lang="en-US" dirty="0"/>
              <a:t>the definition manually </a:t>
            </a:r>
            <a:r>
              <a:rPr lang="en-US" dirty="0" smtClean="0"/>
              <a:t>using </a:t>
            </a:r>
            <a:r>
              <a:rPr lang="en-US" dirty="0"/>
              <a:t>the same Swagger </a:t>
            </a:r>
            <a:r>
              <a:rPr lang="en-US" dirty="0" smtClean="0"/>
              <a:t>Editor, OR</a:t>
            </a:r>
          </a:p>
          <a:p>
            <a:pPr lvl="1" fontAlgn="base"/>
            <a:r>
              <a:rPr lang="en-US" dirty="0" smtClean="0"/>
              <a:t>Automatically generate the Swagger </a:t>
            </a:r>
            <a:r>
              <a:rPr lang="en-US" dirty="0"/>
              <a:t>definition </a:t>
            </a:r>
            <a:r>
              <a:rPr lang="en-US" dirty="0" smtClean="0"/>
              <a:t>from your API</a:t>
            </a:r>
          </a:p>
          <a:p>
            <a:pPr lvl="2" fontAlgn="base"/>
            <a:r>
              <a:rPr lang="en-US" dirty="0"/>
              <a:t>S</a:t>
            </a:r>
            <a:r>
              <a:rPr lang="en-US" dirty="0" smtClean="0"/>
              <a:t>upported frameworks: JAX-RS</a:t>
            </a:r>
            <a:r>
              <a:rPr lang="en-US" dirty="0"/>
              <a:t>, </a:t>
            </a:r>
            <a:r>
              <a:rPr lang="en-US" dirty="0" err="1"/>
              <a:t>node.js</a:t>
            </a:r>
            <a:r>
              <a:rPr lang="en-US" dirty="0" smtClean="0"/>
              <a:t>, </a:t>
            </a:r>
            <a:r>
              <a:rPr lang="en-US" dirty="0" err="1" smtClean="0"/>
              <a:t>etc</a:t>
            </a:r>
            <a:endParaRPr lang="en-US" dirty="0"/>
          </a:p>
          <a:p>
            <a:r>
              <a:rPr lang="en-US" dirty="0" smtClean="0"/>
              <a:t>My advice: be careful with automatically generated code.</a:t>
            </a:r>
            <a:endParaRPr lang="en-US" dirty="0"/>
          </a:p>
        </p:txBody>
      </p:sp>
    </p:spTree>
    <p:extLst>
      <p:ext uri="{BB962C8B-B14F-4D97-AF65-F5344CB8AC3E}">
        <p14:creationId xmlns:p14="http://schemas.microsoft.com/office/powerpoint/2010/main" val="84951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63" y="365125"/>
            <a:ext cx="3374171" cy="1325563"/>
          </a:xfrm>
        </p:spPr>
        <p:txBody>
          <a:bodyPr>
            <a:normAutofit fontScale="90000"/>
          </a:bodyPr>
          <a:lstStyle/>
          <a:p>
            <a:r>
              <a:rPr lang="en-US" dirty="0" smtClean="0"/>
              <a:t>Swagger </a:t>
            </a:r>
            <a:br>
              <a:rPr lang="en-US" dirty="0" smtClean="0"/>
            </a:br>
            <a:r>
              <a:rPr lang="en-US" dirty="0" smtClean="0"/>
              <a:t>and the XSEDE User Portal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06" y="0"/>
            <a:ext cx="8609162" cy="6858000"/>
          </a:xfrm>
          <a:prstGeom prst="rect">
            <a:avLst/>
          </a:prstGeom>
        </p:spPr>
      </p:pic>
      <p:sp>
        <p:nvSpPr>
          <p:cNvPr id="4" name="Rectangle 3"/>
          <p:cNvSpPr/>
          <p:nvPr/>
        </p:nvSpPr>
        <p:spPr>
          <a:xfrm>
            <a:off x="227231" y="6355524"/>
            <a:ext cx="3165034" cy="369332"/>
          </a:xfrm>
          <a:prstGeom prst="rect">
            <a:avLst/>
          </a:prstGeom>
        </p:spPr>
        <p:txBody>
          <a:bodyPr wrap="none">
            <a:spAutoFit/>
          </a:bodyPr>
          <a:lstStyle/>
          <a:p>
            <a:r>
              <a:rPr lang="en-US" dirty="0">
                <a:solidFill>
                  <a:prstClr val="black"/>
                </a:solidFill>
                <a:latin typeface="Calibri" charset="0"/>
              </a:rPr>
              <a:t> </a:t>
            </a:r>
            <a:r>
              <a:rPr lang="en-US" u="sng" dirty="0">
                <a:solidFill>
                  <a:srgbClr val="0000E9"/>
                </a:solidFill>
                <a:latin typeface="Calibri" charset="0"/>
                <a:hlinkClick r:id="rId3"/>
              </a:rPr>
              <a:t>https://api.xsede.org/swagger/</a:t>
            </a:r>
            <a:endParaRPr lang="en-US" dirty="0"/>
          </a:p>
        </p:txBody>
      </p:sp>
      <p:sp>
        <p:nvSpPr>
          <p:cNvPr id="6" name="Rectangle 5"/>
          <p:cNvSpPr/>
          <p:nvPr/>
        </p:nvSpPr>
        <p:spPr>
          <a:xfrm>
            <a:off x="149326" y="1961944"/>
            <a:ext cx="2531270" cy="369332"/>
          </a:xfrm>
          <a:prstGeom prst="rect">
            <a:avLst/>
          </a:prstGeom>
        </p:spPr>
        <p:txBody>
          <a:bodyPr wrap="none">
            <a:spAutoFit/>
          </a:bodyPr>
          <a:lstStyle/>
          <a:p>
            <a:r>
              <a:rPr lang="en-US" dirty="0"/>
              <a:t>https://</a:t>
            </a:r>
            <a:r>
              <a:rPr lang="en-US" dirty="0" err="1" smtClean="0"/>
              <a:t>portal.xsede.org</a:t>
            </a:r>
            <a:r>
              <a:rPr lang="en-US" dirty="0" smtClean="0"/>
              <a:t>/</a:t>
            </a:r>
            <a:endParaRPr lang="en-US" dirty="0"/>
          </a:p>
        </p:txBody>
      </p:sp>
    </p:spTree>
    <p:extLst>
      <p:ext uri="{BB962C8B-B14F-4D97-AF65-F5344CB8AC3E}">
        <p14:creationId xmlns:p14="http://schemas.microsoft.com/office/powerpoint/2010/main" val="1071595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5">
              <a:shade val="50000"/>
            </a:schemeClr>
          </a:lnRef>
          <a:fillRef idx="1">
            <a:schemeClr val="accent5"/>
          </a:fillRef>
          <a:effectRef idx="0">
            <a:schemeClr val="accent5"/>
          </a:effectRef>
          <a:fontRef idx="minor">
            <a:schemeClr val="lt1"/>
          </a:fontRef>
        </p:style>
        <p:txBody>
          <a:bodyPr anchor="ctr"/>
          <a:lstStyle/>
          <a:p>
            <a:r>
              <a:rPr lang="en-US" dirty="0" smtClean="0"/>
              <a:t>REST and Science Gateways</a:t>
            </a:r>
            <a:endParaRPr lang="en-US" dirty="0"/>
          </a:p>
        </p:txBody>
      </p:sp>
      <p:sp>
        <p:nvSpPr>
          <p:cNvPr id="5" name="Subtitle 4"/>
          <p:cNvSpPr>
            <a:spLocks noGrp="1"/>
          </p:cNvSpPr>
          <p:nvPr>
            <p:ph type="subTitle" idx="1"/>
          </p:nvPr>
        </p:nvSpPr>
        <p:spPr>
          <a:xfrm>
            <a:off x="1524000" y="3532588"/>
            <a:ext cx="9144000" cy="1655762"/>
          </a:xfrm>
        </p:spPr>
        <p:txBody>
          <a:bodyPr anchor="ctr">
            <a:normAutofit/>
          </a:bodyPr>
          <a:lstStyle/>
          <a:p>
            <a:r>
              <a:rPr lang="en-US" sz="3600" smtClean="0"/>
              <a:t>Applying to Science Gateways</a:t>
            </a:r>
            <a:endParaRPr lang="en-US" sz="3600"/>
          </a:p>
        </p:txBody>
      </p:sp>
    </p:spTree>
    <p:extLst>
      <p:ext uri="{BB962C8B-B14F-4D97-AF65-F5344CB8AC3E}">
        <p14:creationId xmlns:p14="http://schemas.microsoft.com/office/powerpoint/2010/main" val="140672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State in Client-Server Systems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r>
              <a:rPr lang="en-US" dirty="0" smtClean="0"/>
              <a:t>Stateless servers: </a:t>
            </a:r>
          </a:p>
          <a:p>
            <a:pPr lvl="1"/>
            <a:r>
              <a:rPr lang="en-US" dirty="0" smtClean="0"/>
              <a:t>Do no keep information on the state of the interaction with clients.</a:t>
            </a:r>
          </a:p>
          <a:p>
            <a:pPr lvl="1"/>
            <a:r>
              <a:rPr lang="en-US" b="1" dirty="0" smtClean="0"/>
              <a:t>Idempotent</a:t>
            </a:r>
            <a:r>
              <a:rPr lang="en-US" dirty="0" smtClean="0"/>
              <a:t>: sending the same request multiple times gives the same result as just sending once.</a:t>
            </a:r>
          </a:p>
          <a:p>
            <a:pPr lvl="1"/>
            <a:r>
              <a:rPr lang="en-US" dirty="0" smtClean="0"/>
              <a:t>Server states can change without communicating this to clients.</a:t>
            </a:r>
          </a:p>
          <a:p>
            <a:pPr lvl="2"/>
            <a:r>
              <a:rPr lang="en-US" dirty="0" smtClean="0"/>
              <a:t>Someone else bought the last plane ticket</a:t>
            </a:r>
          </a:p>
          <a:p>
            <a:r>
              <a:rPr lang="en-US" dirty="0" err="1" smtClean="0"/>
              <a:t>Stateful</a:t>
            </a:r>
            <a:r>
              <a:rPr lang="en-US" dirty="0" smtClean="0"/>
              <a:t> servers</a:t>
            </a:r>
          </a:p>
          <a:p>
            <a:pPr lvl="1"/>
            <a:r>
              <a:rPr lang="en-US" dirty="0" smtClean="0"/>
              <a:t>Maintain information on the </a:t>
            </a:r>
            <a:r>
              <a:rPr lang="en-US" dirty="0" smtClean="0"/>
              <a:t>clients </a:t>
            </a:r>
          </a:p>
          <a:p>
            <a:pPr lvl="2"/>
            <a:r>
              <a:rPr lang="en-US" dirty="0" smtClean="0"/>
              <a:t>”Conversation”</a:t>
            </a:r>
            <a:endParaRPr lang="en-US" dirty="0" smtClean="0"/>
          </a:p>
          <a:p>
            <a:pPr lvl="1"/>
            <a:r>
              <a:rPr lang="en-US" dirty="0" smtClean="0"/>
              <a:t>Failure recovery can be complicated</a:t>
            </a:r>
          </a:p>
          <a:p>
            <a:r>
              <a:rPr lang="en-US" dirty="0" smtClean="0"/>
              <a:t>HTTP  and REST use stateless servers</a:t>
            </a:r>
          </a:p>
          <a:p>
            <a:r>
              <a:rPr lang="en-US" dirty="0" smtClean="0"/>
              <a:t>But state for the system has to be </a:t>
            </a:r>
            <a:r>
              <a:rPr lang="en-US" i="1" dirty="0" smtClean="0"/>
              <a:t>somewhere</a:t>
            </a:r>
          </a:p>
          <a:p>
            <a:endParaRPr lang="en-US" dirty="0"/>
          </a:p>
        </p:txBody>
      </p:sp>
    </p:spTree>
    <p:extLst>
      <p:ext uri="{BB962C8B-B14F-4D97-AF65-F5344CB8AC3E}">
        <p14:creationId xmlns:p14="http://schemas.microsoft.com/office/powerpoint/2010/main" val="1910099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and Science Gateways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85000" lnSpcReduction="20000"/>
          </a:bodyPr>
          <a:lstStyle/>
          <a:p>
            <a:r>
              <a:rPr lang="en-US" dirty="0" smtClean="0"/>
              <a:t>Your actions are already defined: GET, </a:t>
            </a:r>
            <a:r>
              <a:rPr lang="en-US" dirty="0" smtClean="0"/>
              <a:t>PUT, POST, DELETE</a:t>
            </a:r>
            <a:endParaRPr lang="en-US" dirty="0" smtClean="0"/>
          </a:p>
          <a:p>
            <a:r>
              <a:rPr lang="en-US" dirty="0" smtClean="0"/>
              <a:t>Define your nouns and noun collections: you need to get this right</a:t>
            </a:r>
          </a:p>
          <a:p>
            <a:pPr lvl="1"/>
            <a:r>
              <a:rPr lang="en-US" dirty="0" smtClean="0"/>
              <a:t>Computing resources: static information and states</a:t>
            </a:r>
          </a:p>
          <a:p>
            <a:pPr lvl="1"/>
            <a:r>
              <a:rPr lang="en-US" dirty="0" smtClean="0"/>
              <a:t>Applications: global information about a specific scientific application</a:t>
            </a:r>
          </a:p>
          <a:p>
            <a:pPr lvl="1"/>
            <a:r>
              <a:rPr lang="en-US" dirty="0" smtClean="0"/>
              <a:t>Application interfaces: resource specific information about an application</a:t>
            </a:r>
          </a:p>
          <a:p>
            <a:pPr lvl="1"/>
            <a:r>
              <a:rPr lang="en-US" dirty="0" smtClean="0"/>
              <a:t>Users</a:t>
            </a:r>
          </a:p>
          <a:p>
            <a:pPr lvl="1"/>
            <a:r>
              <a:rPr lang="en-US" dirty="0" smtClean="0"/>
              <a:t>User experiments: static information and states</a:t>
            </a:r>
          </a:p>
          <a:p>
            <a:r>
              <a:rPr lang="en-US" dirty="0" smtClean="0"/>
              <a:t>Define data models for your nouns</a:t>
            </a:r>
          </a:p>
          <a:p>
            <a:pPr lvl="1"/>
            <a:r>
              <a:rPr lang="en-US" dirty="0" smtClean="0"/>
              <a:t>You will get this wrong, but don’t worry</a:t>
            </a:r>
          </a:p>
          <a:p>
            <a:r>
              <a:rPr lang="en-US" dirty="0" smtClean="0"/>
              <a:t>Define the operation patterns on your nouns </a:t>
            </a:r>
          </a:p>
          <a:p>
            <a:pPr lvl="1"/>
            <a:r>
              <a:rPr lang="en-US" dirty="0" smtClean="0"/>
              <a:t>Composed of request-response atomic interactions</a:t>
            </a:r>
          </a:p>
          <a:p>
            <a:r>
              <a:rPr lang="en-US" dirty="0" smtClean="0"/>
              <a:t>You need to specify your HATEOAS hypermedia formats</a:t>
            </a:r>
          </a:p>
          <a:p>
            <a:pPr lvl="1"/>
            <a:r>
              <a:rPr lang="en-US" dirty="0" smtClean="0"/>
              <a:t>Your operation patterns map to these.</a:t>
            </a:r>
          </a:p>
        </p:txBody>
      </p:sp>
    </p:spTree>
    <p:extLst>
      <p:ext uri="{BB962C8B-B14F-4D97-AF65-F5344CB8AC3E}">
        <p14:creationId xmlns:p14="http://schemas.microsoft.com/office/powerpoint/2010/main" val="849803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Is REST appropriate for </a:t>
            </a:r>
            <a:r>
              <a:rPr lang="en-US" dirty="0" err="1" smtClean="0"/>
              <a:t>microservice</a:t>
            </a:r>
            <a:r>
              <a:rPr lang="en-US" dirty="0" smtClean="0"/>
              <a:t> systems?</a:t>
            </a:r>
            <a:endParaRPr lang="en-US" dirty="0"/>
          </a:p>
        </p:txBody>
      </p:sp>
      <p:sp>
        <p:nvSpPr>
          <p:cNvPr id="5" name="Text Placeholder 4"/>
          <p:cNvSpPr>
            <a:spLocks noGrp="1"/>
          </p:cNvSpPr>
          <p:nvPr>
            <p:ph type="body" idx="1"/>
          </p:nvPr>
        </p:nvSpPr>
        <p:spPr/>
        <p:txBody>
          <a:bodyPr anchor="ctr"/>
          <a:lstStyle/>
          <a:p>
            <a:r>
              <a:rPr lang="en-US" dirty="0" smtClean="0"/>
              <a:t>Assumptions: you have a lot of </a:t>
            </a:r>
            <a:r>
              <a:rPr lang="en-US" dirty="0" err="1" smtClean="0"/>
              <a:t>microservices</a:t>
            </a:r>
            <a:r>
              <a:rPr lang="en-US" dirty="0" smtClean="0"/>
              <a:t>, each service may maintain redundant versions for load balancing, and services come and go.</a:t>
            </a:r>
            <a:endParaRPr lang="en-US" dirty="0"/>
          </a:p>
        </p:txBody>
      </p:sp>
    </p:spTree>
    <p:extLst>
      <p:ext uri="{BB962C8B-B14F-4D97-AF65-F5344CB8AC3E}">
        <p14:creationId xmlns:p14="http://schemas.microsoft.com/office/powerpoint/2010/main" val="1438217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Comparison of REST and </a:t>
            </a:r>
            <a:r>
              <a:rPr lang="en-US" dirty="0" err="1" smtClean="0"/>
              <a:t>Microservices</a:t>
            </a:r>
            <a:endParaRPr lang="en-US" dirty="0"/>
          </a:p>
        </p:txBody>
      </p:sp>
      <p:sp>
        <p:nvSpPr>
          <p:cNvPr id="8" name="Text Placeholder 7"/>
          <p:cNvSpPr>
            <a:spLocks noGrp="1"/>
          </p:cNvSpPr>
          <p:nvPr>
            <p:ph type="body" idx="1"/>
          </p:nvPr>
        </p:nvSpPr>
        <p:spPr/>
        <p:style>
          <a:lnRef idx="2">
            <a:schemeClr val="dk1"/>
          </a:lnRef>
          <a:fillRef idx="1">
            <a:schemeClr val="lt1"/>
          </a:fillRef>
          <a:effectRef idx="0">
            <a:schemeClr val="dk1"/>
          </a:effectRef>
          <a:fontRef idx="minor">
            <a:schemeClr val="dk1"/>
          </a:fontRef>
        </p:style>
        <p:txBody>
          <a:bodyPr/>
          <a:lstStyle/>
          <a:p>
            <a:r>
              <a:rPr lang="en-US" dirty="0" smtClean="0"/>
              <a:t>REST over HTTP</a:t>
            </a:r>
            <a:endParaRPr lang="en-US" dirty="0"/>
          </a:p>
        </p:txBody>
      </p:sp>
      <p:sp>
        <p:nvSpPr>
          <p:cNvPr id="5" name="Content Placeholder 4"/>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dirty="0" smtClean="0"/>
              <a:t>Request-response</a:t>
            </a:r>
          </a:p>
          <a:p>
            <a:r>
              <a:rPr lang="en-US" dirty="0" smtClean="0"/>
              <a:t>Synchronous</a:t>
            </a:r>
          </a:p>
          <a:p>
            <a:r>
              <a:rPr lang="en-US" dirty="0" smtClean="0"/>
              <a:t>URLs must be resolvable</a:t>
            </a:r>
          </a:p>
          <a:p>
            <a:r>
              <a:rPr lang="en-US" dirty="0" smtClean="0"/>
              <a:t>Server determines possible future states</a:t>
            </a:r>
          </a:p>
          <a:p>
            <a:r>
              <a:rPr lang="en-US" dirty="0" smtClean="0"/>
              <a:t>Client picks the next state it wants</a:t>
            </a:r>
          </a:p>
          <a:p>
            <a:r>
              <a:rPr lang="en-US" dirty="0" smtClean="0"/>
              <a:t>Internal server state changes are hidden</a:t>
            </a:r>
          </a:p>
          <a:p>
            <a:r>
              <a:rPr lang="en-US" dirty="0" smtClean="0"/>
              <a:t>Fault recovery, elasticity, </a:t>
            </a:r>
            <a:r>
              <a:rPr lang="en-US" dirty="0" err="1" smtClean="0"/>
              <a:t>etc</a:t>
            </a:r>
            <a:r>
              <a:rPr lang="en-US" dirty="0" smtClean="0"/>
              <a:t> are not inherent considerations</a:t>
            </a:r>
          </a:p>
          <a:p>
            <a:pPr lvl="1"/>
            <a:endParaRPr lang="en-US" dirty="0"/>
          </a:p>
        </p:txBody>
      </p:sp>
      <p:sp>
        <p:nvSpPr>
          <p:cNvPr id="9" name="Text Placeholder 8"/>
          <p:cNvSpPr>
            <a:spLocks noGrp="1"/>
          </p:cNvSpPr>
          <p:nvPr>
            <p:ph type="body" sz="quarter" idx="3"/>
          </p:nvPr>
        </p:nvSpPr>
        <p:spPr/>
        <p:style>
          <a:lnRef idx="2">
            <a:schemeClr val="dk1"/>
          </a:lnRef>
          <a:fillRef idx="1">
            <a:schemeClr val="lt1"/>
          </a:fillRef>
          <a:effectRef idx="0">
            <a:schemeClr val="dk1"/>
          </a:effectRef>
          <a:fontRef idx="minor">
            <a:schemeClr val="dk1"/>
          </a:fontRef>
        </p:style>
        <p:txBody>
          <a:bodyPr/>
          <a:lstStyle/>
          <a:p>
            <a:r>
              <a:rPr lang="en-US" dirty="0" smtClean="0"/>
              <a:t>Gateway </a:t>
            </a:r>
            <a:r>
              <a:rPr lang="en-US" dirty="0" err="1" smtClean="0"/>
              <a:t>Microservices</a:t>
            </a:r>
            <a:endParaRPr lang="en-US" dirty="0"/>
          </a:p>
        </p:txBody>
      </p:sp>
      <p:sp>
        <p:nvSpPr>
          <p:cNvPr id="10" name="Content Placeholder 9"/>
          <p:cNvSpPr>
            <a:spLocks noGrp="1"/>
          </p:cNvSpPr>
          <p:nvPr>
            <p:ph sz="quarter" idx="4"/>
          </p:nvPr>
        </p:nvSpPr>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en-US" dirty="0" smtClean="0"/>
              <a:t>Work well with push messaging, queues, many-to-many messaging </a:t>
            </a:r>
          </a:p>
          <a:p>
            <a:r>
              <a:rPr lang="en-US" smtClean="0"/>
              <a:t>Asynchronous</a:t>
            </a:r>
            <a:endParaRPr lang="en-US" dirty="0" smtClean="0"/>
          </a:p>
          <a:p>
            <a:r>
              <a:rPr lang="en-US" dirty="0" smtClean="0"/>
              <a:t>State manager (orchestrator) decides what should be done next</a:t>
            </a:r>
          </a:p>
          <a:p>
            <a:r>
              <a:rPr lang="en-US" dirty="0" smtClean="0"/>
              <a:t>Orchestrator needs to be notified by external state changes</a:t>
            </a:r>
          </a:p>
          <a:p>
            <a:r>
              <a:rPr lang="en-US" dirty="0" smtClean="0"/>
              <a:t>Fault recovery, elasticity, </a:t>
            </a:r>
            <a:r>
              <a:rPr lang="en-US" dirty="0" err="1" smtClean="0"/>
              <a:t>etc</a:t>
            </a:r>
            <a:r>
              <a:rPr lang="en-US" dirty="0" smtClean="0"/>
              <a:t> are first class considerations</a:t>
            </a:r>
            <a:endParaRPr lang="en-US" dirty="0"/>
          </a:p>
        </p:txBody>
      </p:sp>
    </p:spTree>
    <p:extLst>
      <p:ext uri="{BB962C8B-B14F-4D97-AF65-F5344CB8AC3E}">
        <p14:creationId xmlns:p14="http://schemas.microsoft.com/office/powerpoint/2010/main" val="17346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This Is Not a REST Tutorial</a:t>
            </a:r>
            <a:endParaRPr lang="en-US" dirty="0"/>
          </a:p>
        </p:txBody>
      </p:sp>
      <p:sp>
        <p:nvSpPr>
          <p:cNvPr id="7" name="Content Placeholder 6"/>
          <p:cNvSpPr>
            <a:spLocks noGrp="1"/>
          </p:cNvSpPr>
          <p:nvPr>
            <p:ph idx="1"/>
          </p:nvPr>
        </p:nvSpPr>
        <p:spPr>
          <a:xfrm>
            <a:off x="838200" y="1734583"/>
            <a:ext cx="6314954" cy="4351338"/>
          </a:xfrm>
          <a:ln>
            <a:noFill/>
          </a:ln>
        </p:spPr>
        <p:style>
          <a:lnRef idx="2">
            <a:schemeClr val="accent5"/>
          </a:lnRef>
          <a:fillRef idx="1">
            <a:schemeClr val="lt1"/>
          </a:fillRef>
          <a:effectRef idx="0">
            <a:schemeClr val="accent5"/>
          </a:effectRef>
          <a:fontRef idx="minor">
            <a:schemeClr val="dk1"/>
          </a:fontRef>
        </p:style>
        <p:txBody>
          <a:bodyPr/>
          <a:lstStyle/>
          <a:p>
            <a:r>
              <a:rPr lang="en-US" dirty="0" smtClean="0"/>
              <a:t>You can find lots of tutorial by searching.</a:t>
            </a:r>
          </a:p>
          <a:p>
            <a:r>
              <a:rPr lang="en-US" dirty="0" smtClean="0"/>
              <a:t>REST is an architectural style, not a protocol, so you may find conflicting discussions on some fine (and not so fine) points.</a:t>
            </a:r>
          </a:p>
          <a:p>
            <a:r>
              <a:rPr lang="en-US" dirty="0" smtClean="0"/>
              <a:t>There are good ways and bad ways to implement REST architecture.</a:t>
            </a:r>
          </a:p>
          <a:p>
            <a:r>
              <a:rPr lang="en-US" dirty="0" smtClean="0"/>
              <a:t>REST has some shortcomings, so make informed choices.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2067164"/>
            <a:ext cx="3810000" cy="3686175"/>
          </a:xfrm>
          <a:prstGeom prst="rect">
            <a:avLst/>
          </a:prstGeom>
        </p:spPr>
      </p:pic>
    </p:spTree>
    <p:extLst>
      <p:ext uri="{BB962C8B-B14F-4D97-AF65-F5344CB8AC3E}">
        <p14:creationId xmlns:p14="http://schemas.microsoft.com/office/powerpoint/2010/main" val="129236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What Is REST? Consider Web browsers</a:t>
            </a:r>
            <a:endParaRPr lang="en-US" dirty="0"/>
          </a:p>
        </p:txBody>
      </p:sp>
      <p:sp>
        <p:nvSpPr>
          <p:cNvPr id="3" name="Content Placeholder 2"/>
          <p:cNvSpPr>
            <a:spLocks noGrp="1"/>
          </p:cNvSpPr>
          <p:nvPr>
            <p:ph idx="1"/>
          </p:nvPr>
        </p:nvSpPr>
        <p:spPr>
          <a:xfrm>
            <a:off x="838200" y="1825625"/>
            <a:ext cx="5574957" cy="3673132"/>
          </a:xfrm>
        </p:spPr>
        <p:txBody>
          <a:bodyPr/>
          <a:lstStyle/>
          <a:p>
            <a:r>
              <a:rPr lang="en-US" dirty="0" smtClean="0"/>
              <a:t>Web browsers have the state.</a:t>
            </a:r>
          </a:p>
          <a:p>
            <a:r>
              <a:rPr lang="en-US" dirty="0" smtClean="0"/>
              <a:t>The user picks what she/he wants to do next based on links.</a:t>
            </a:r>
          </a:p>
          <a:p>
            <a:r>
              <a:rPr lang="en-US" dirty="0" smtClean="0"/>
              <a:t>The HTML in the browser is the state of the dialog between the user and the Web server.</a:t>
            </a:r>
          </a:p>
          <a:p>
            <a:r>
              <a:rPr lang="en-US" dirty="0" smtClean="0"/>
              <a:t>The server doesn’t maintain any state about this dialog. </a:t>
            </a:r>
          </a:p>
          <a:p>
            <a:endParaRPr lang="en-US" dirty="0"/>
          </a:p>
        </p:txBody>
      </p:sp>
      <p:pic>
        <p:nvPicPr>
          <p:cNvPr id="4" name="Picture 3"/>
          <p:cNvPicPr>
            <a:picLocks noChangeAspect="1"/>
          </p:cNvPicPr>
          <p:nvPr/>
        </p:nvPicPr>
        <p:blipFill>
          <a:blip r:embed="rId2"/>
          <a:stretch>
            <a:fillRect/>
          </a:stretch>
        </p:blipFill>
        <p:spPr>
          <a:xfrm>
            <a:off x="6610865" y="1825625"/>
            <a:ext cx="5407626" cy="5009519"/>
          </a:xfrm>
          <a:prstGeom prst="rect">
            <a:avLst/>
          </a:prstGeom>
        </p:spPr>
      </p:pic>
      <p:sp>
        <p:nvSpPr>
          <p:cNvPr id="5" name="TextBox 4"/>
          <p:cNvSpPr txBox="1"/>
          <p:nvPr/>
        </p:nvSpPr>
        <p:spPr>
          <a:xfrm>
            <a:off x="838199" y="5820032"/>
            <a:ext cx="5574958"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REST extends these ideas to machine-to-machine communication</a:t>
            </a:r>
            <a:endParaRPr lang="en-US" sz="2800" dirty="0"/>
          </a:p>
        </p:txBody>
      </p:sp>
    </p:spTree>
    <p:extLst>
      <p:ext uri="{BB962C8B-B14F-4D97-AF65-F5344CB8AC3E}">
        <p14:creationId xmlns:p14="http://schemas.microsoft.com/office/powerpoint/2010/main" val="154031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From the Source: Roy Fielding</a:t>
            </a:r>
            <a:endParaRPr lang="en-US" dirty="0"/>
          </a:p>
        </p:txBody>
      </p:sp>
      <p:sp>
        <p:nvSpPr>
          <p:cNvPr id="3" name="Content Placeholder 2"/>
          <p:cNvSpPr>
            <a:spLocks noGrp="1"/>
          </p:cNvSpPr>
          <p:nvPr>
            <p:ph idx="1"/>
          </p:nvPr>
        </p:nvSpPr>
        <p:spPr>
          <a:xfrm>
            <a:off x="838200" y="1825625"/>
            <a:ext cx="10515600" cy="3092063"/>
          </a:xfrm>
        </p:spPr>
        <p:txBody>
          <a:bodyPr/>
          <a:lstStyle/>
          <a:p>
            <a:pPr marL="0" indent="0">
              <a:lnSpc>
                <a:spcPct val="100000"/>
              </a:lnSpc>
              <a:spcBef>
                <a:spcPts val="0"/>
              </a:spcBef>
              <a:buNone/>
            </a:pPr>
            <a:r>
              <a:rPr lang="en-US" dirty="0"/>
              <a:t>"</a:t>
            </a:r>
            <a:r>
              <a:rPr lang="en-US" dirty="0" smtClean="0"/>
              <a:t>Representational </a:t>
            </a:r>
            <a:r>
              <a:rPr lang="en-US" dirty="0"/>
              <a:t>State Transfer is intended to evoke an image of how a well-designed Web application behaves: a network of web pages (a </a:t>
            </a:r>
            <a:r>
              <a:rPr lang="en-US" b="1" dirty="0"/>
              <a:t>virtual state-machine</a:t>
            </a:r>
            <a:r>
              <a:rPr lang="en-US" dirty="0"/>
              <a:t>), </a:t>
            </a:r>
            <a:r>
              <a:rPr lang="en-US" dirty="0" smtClean="0"/>
              <a:t>where the </a:t>
            </a:r>
            <a:r>
              <a:rPr lang="en-US" dirty="0"/>
              <a:t>user progresses through an application </a:t>
            </a:r>
            <a:r>
              <a:rPr lang="en-US" b="1" dirty="0"/>
              <a:t>by selecting links (state transitions), </a:t>
            </a:r>
            <a:r>
              <a:rPr lang="en-US" dirty="0"/>
              <a:t>resulting in the next page (</a:t>
            </a:r>
            <a:r>
              <a:rPr lang="en-US" b="1" dirty="0"/>
              <a:t>representing the next state of the application</a:t>
            </a:r>
            <a:r>
              <a:rPr lang="en-US" dirty="0"/>
              <a:t>) being transferred to the user and rendered for their use." </a:t>
            </a:r>
            <a:endParaRPr lang="en-US" dirty="0" smtClean="0"/>
          </a:p>
          <a:p>
            <a:pPr marL="0" indent="0">
              <a:lnSpc>
                <a:spcPct val="100000"/>
              </a:lnSpc>
              <a:spcBef>
                <a:spcPts val="0"/>
              </a:spcBef>
              <a:buNone/>
            </a:pPr>
            <a:endParaRPr lang="en-US" dirty="0">
              <a:effectLst/>
            </a:endParaRPr>
          </a:p>
          <a:p>
            <a:pPr marL="0" indent="0">
              <a:lnSpc>
                <a:spcPct val="100000"/>
              </a:lnSpc>
              <a:spcBef>
                <a:spcPts val="0"/>
              </a:spcBef>
              <a:buNone/>
            </a:pPr>
            <a:endParaRPr lang="en-US" dirty="0" smtClean="0">
              <a:effectLs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TextBox 3"/>
          <p:cNvSpPr txBox="1"/>
          <p:nvPr/>
        </p:nvSpPr>
        <p:spPr>
          <a:xfrm>
            <a:off x="111508" y="6127234"/>
            <a:ext cx="118872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Fielding, Roy Thomas. "Architectural styles and the design of network-based software architectures." PhD diss., University of California, Irvine, 2000.</a:t>
            </a:r>
          </a:p>
        </p:txBody>
      </p:sp>
    </p:spTree>
    <p:extLst>
      <p:ext uri="{BB962C8B-B14F-4D97-AF65-F5344CB8AC3E}">
        <p14:creationId xmlns:p14="http://schemas.microsoft.com/office/powerpoint/2010/main" val="55433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In Other Words</a:t>
            </a:r>
            <a:r>
              <a:rPr lang="is-IS" dirty="0" smtClean="0"/>
              <a:t>…</a:t>
            </a:r>
            <a:endParaRPr lang="en-US" dirty="0"/>
          </a:p>
        </p:txBody>
      </p:sp>
      <p:sp>
        <p:nvSpPr>
          <p:cNvPr id="3" name="Content Placeholder 2"/>
          <p:cNvSpPr>
            <a:spLocks noGrp="1"/>
          </p:cNvSpPr>
          <p:nvPr>
            <p:ph idx="1"/>
          </p:nvPr>
        </p:nvSpPr>
        <p:spPr/>
        <p:txBody>
          <a:bodyPr/>
          <a:lstStyle/>
          <a:p>
            <a:r>
              <a:rPr lang="en-US" dirty="0" smtClean="0"/>
              <a:t>REST is a generalization of the way the Web works</a:t>
            </a:r>
          </a:p>
        </p:txBody>
      </p:sp>
      <p:pic>
        <p:nvPicPr>
          <p:cNvPr id="4" name="Picture 3"/>
          <p:cNvPicPr>
            <a:picLocks noChangeAspect="1"/>
          </p:cNvPicPr>
          <p:nvPr/>
        </p:nvPicPr>
        <p:blipFill>
          <a:blip r:embed="rId2"/>
          <a:stretch>
            <a:fillRect/>
          </a:stretch>
        </p:blipFill>
        <p:spPr>
          <a:xfrm>
            <a:off x="635631" y="2308302"/>
            <a:ext cx="10917704" cy="4003597"/>
          </a:xfrm>
          <a:prstGeom prst="rect">
            <a:avLst/>
          </a:prstGeom>
        </p:spPr>
      </p:pic>
      <p:sp>
        <p:nvSpPr>
          <p:cNvPr id="5" name="TextBox 4"/>
          <p:cNvSpPr txBox="1"/>
          <p:nvPr/>
        </p:nvSpPr>
        <p:spPr>
          <a:xfrm>
            <a:off x="3063843" y="6336036"/>
            <a:ext cx="6029407"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US" sz="2800" dirty="0" smtClean="0"/>
              <a:t>Generalize this for machine-to-machine.</a:t>
            </a:r>
            <a:endParaRPr lang="en-US" sz="2800" dirty="0"/>
          </a:p>
        </p:txBody>
      </p:sp>
    </p:spTree>
    <p:extLst>
      <p:ext uri="{BB962C8B-B14F-4D97-AF65-F5344CB8AC3E}">
        <p14:creationId xmlns:p14="http://schemas.microsoft.com/office/powerpoint/2010/main" val="162978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Features of the HTTP Protocol in REST</a:t>
            </a:r>
            <a:endParaRPr lang="en-US" dirty="0"/>
          </a:p>
        </p:txBody>
      </p:sp>
      <p:sp>
        <p:nvSpPr>
          <p:cNvPr id="3" name="Content Placeholder 2"/>
          <p:cNvSpPr>
            <a:spLocks noGrp="1"/>
          </p:cNvSpPr>
          <p:nvPr>
            <p:ph idx="1"/>
          </p:nvPr>
        </p:nvSpPr>
        <p:spPr>
          <a:xfrm>
            <a:off x="838199" y="1825624"/>
            <a:ext cx="4641039" cy="4818243"/>
          </a:xfrm>
        </p:spPr>
        <p:txBody>
          <a:bodyPr>
            <a:normAutofit fontScale="77500" lnSpcReduction="20000"/>
          </a:bodyPr>
          <a:lstStyle/>
          <a:p>
            <a:r>
              <a:rPr lang="en-US" dirty="0" smtClean="0"/>
              <a:t>HTTP official specifications</a:t>
            </a:r>
          </a:p>
          <a:p>
            <a:pPr lvl="1"/>
            <a:r>
              <a:rPr lang="en-US" dirty="0" smtClean="0">
                <a:hlinkClick r:id="rId2"/>
              </a:rPr>
              <a:t>https://tools.ietf.org/html/rfc2616</a:t>
            </a:r>
            <a:r>
              <a:rPr lang="en-US" dirty="0" smtClean="0"/>
              <a:t> </a:t>
            </a:r>
          </a:p>
          <a:p>
            <a:r>
              <a:rPr lang="en-US" dirty="0" smtClean="0"/>
              <a:t>Request-Response</a:t>
            </a:r>
          </a:p>
          <a:p>
            <a:r>
              <a:rPr lang="en-US" dirty="0" smtClean="0"/>
              <a:t>Uses URLs to identify and address resources.</a:t>
            </a:r>
          </a:p>
          <a:p>
            <a:r>
              <a:rPr lang="en-US" dirty="0" smtClean="0"/>
              <a:t>Stateless (but extendable)</a:t>
            </a:r>
          </a:p>
          <a:p>
            <a:r>
              <a:rPr lang="en-US" dirty="0" smtClean="0"/>
              <a:t>Limited set of operations </a:t>
            </a:r>
          </a:p>
          <a:p>
            <a:pPr lvl="1"/>
            <a:r>
              <a:rPr lang="en-US" dirty="0" smtClean="0"/>
              <a:t>GET, PUT, POST, DELETE, HEAD, ...</a:t>
            </a:r>
          </a:p>
          <a:p>
            <a:r>
              <a:rPr lang="en-US" dirty="0" smtClean="0"/>
              <a:t>Transfers hypermedia in the body</a:t>
            </a:r>
          </a:p>
          <a:p>
            <a:pPr lvl="1"/>
            <a:r>
              <a:rPr lang="en-US" dirty="0" smtClean="0"/>
              <a:t>HTML, XML, JSON, RSS, Atom, etc.</a:t>
            </a:r>
          </a:p>
          <a:p>
            <a:r>
              <a:rPr lang="en-US" dirty="0" smtClean="0"/>
              <a:t>Extendable by modifying its header</a:t>
            </a:r>
          </a:p>
          <a:p>
            <a:pPr lvl="1"/>
            <a:r>
              <a:rPr lang="en-US" dirty="0" smtClean="0"/>
              <a:t>Security, etc.</a:t>
            </a:r>
          </a:p>
          <a:p>
            <a:r>
              <a:rPr lang="en-US" dirty="0" smtClean="0"/>
              <a:t>Point to point security</a:t>
            </a:r>
          </a:p>
          <a:p>
            <a:pPr lvl="1"/>
            <a:r>
              <a:rPr lang="en-US" dirty="0" smtClean="0"/>
              <a:t>TLS: transport level</a:t>
            </a:r>
          </a:p>
          <a:p>
            <a:r>
              <a:rPr lang="en-US" dirty="0" smtClean="0"/>
              <a:t>Well defined error codes</a:t>
            </a:r>
            <a:endParaRPr lang="en-US" dirty="0"/>
          </a:p>
        </p:txBody>
      </p:sp>
      <p:pic>
        <p:nvPicPr>
          <p:cNvPr id="4" name="Picture 3"/>
          <p:cNvPicPr>
            <a:picLocks noChangeAspect="1"/>
          </p:cNvPicPr>
          <p:nvPr/>
        </p:nvPicPr>
        <p:blipFill>
          <a:blip r:embed="rId3"/>
          <a:stretch>
            <a:fillRect/>
          </a:stretch>
        </p:blipFill>
        <p:spPr>
          <a:xfrm>
            <a:off x="5479238" y="1825624"/>
            <a:ext cx="6211192" cy="4443780"/>
          </a:xfrm>
          <a:prstGeom prst="rect">
            <a:avLst/>
          </a:prstGeom>
        </p:spPr>
      </p:pic>
    </p:spTree>
    <p:extLst>
      <p:ext uri="{BB962C8B-B14F-4D97-AF65-F5344CB8AC3E}">
        <p14:creationId xmlns:p14="http://schemas.microsoft.com/office/powerpoint/2010/main" val="363943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4247</TotalTime>
  <Words>2096</Words>
  <Application>Microsoft Macintosh PowerPoint</Application>
  <PresentationFormat>Widescreen</PresentationFormat>
  <Paragraphs>272</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Calibri Light</vt:lpstr>
      <vt:lpstr>Arial</vt:lpstr>
      <vt:lpstr>Office Theme</vt:lpstr>
      <vt:lpstr>Representational State Transfer (REST)</vt:lpstr>
      <vt:lpstr>State in Distributed Systems</vt:lpstr>
      <vt:lpstr>PowerPoint Presentation</vt:lpstr>
      <vt:lpstr>State in Client-Server Systems</vt:lpstr>
      <vt:lpstr>This Is Not a REST Tutorial</vt:lpstr>
      <vt:lpstr>What Is REST? Consider Web browsers</vt:lpstr>
      <vt:lpstr>From the Source: Roy Fielding</vt:lpstr>
      <vt:lpstr>In Other Words…</vt:lpstr>
      <vt:lpstr>Features of the HTTP Protocol in REST</vt:lpstr>
      <vt:lpstr>PowerPoint Presentation</vt:lpstr>
      <vt:lpstr>REST and HTTP</vt:lpstr>
      <vt:lpstr>REST and HTTP</vt:lpstr>
      <vt:lpstr>PowerPoint Presentation</vt:lpstr>
      <vt:lpstr>URL Patterns for REST Services</vt:lpstr>
      <vt:lpstr>Status Codes and Errors</vt:lpstr>
      <vt:lpstr>Some REST Advantages</vt:lpstr>
      <vt:lpstr>REST Challenges </vt:lpstr>
      <vt:lpstr>Hypermedia as the Engine of Application State</vt:lpstr>
      <vt:lpstr>You Are Doing It Completely Wrong</vt:lpstr>
      <vt:lpstr>H is for Hypermedia</vt:lpstr>
      <vt:lpstr>HATEOAS in Brief</vt:lpstr>
      <vt:lpstr>PowerPoint Presentation</vt:lpstr>
      <vt:lpstr>PowerPoint Presentation</vt:lpstr>
      <vt:lpstr>PowerPoint Presentation</vt:lpstr>
      <vt:lpstr>JSON, XML, HTML, and HATEOAS</vt:lpstr>
      <vt:lpstr>The OpenAPI Specification and Swagger</vt:lpstr>
      <vt:lpstr>REST Description Languages</vt:lpstr>
      <vt:lpstr>PowerPoint Presentation</vt:lpstr>
      <vt:lpstr>Examples of Real Problem #1</vt:lpstr>
      <vt:lpstr>Real problem #2: Data models are out of scope for REST</vt:lpstr>
      <vt:lpstr>More about Real Problem #2</vt:lpstr>
      <vt:lpstr>Usual solution is to create an SDK wrapper around the API.</vt:lpstr>
      <vt:lpstr>Swagger -&gt; OpenAPI Initiatve, or OAI</vt:lpstr>
      <vt:lpstr>OAI Goals</vt:lpstr>
      <vt:lpstr>”Hello World!” in OAI</vt:lpstr>
      <vt:lpstr>Swagger Tools</vt:lpstr>
      <vt:lpstr>Creating OAI Definitions</vt:lpstr>
      <vt:lpstr>Swagger  and the XSEDE User Portal</vt:lpstr>
      <vt:lpstr>REST and Science Gateways</vt:lpstr>
      <vt:lpstr>REST and Science Gateways</vt:lpstr>
      <vt:lpstr>Is REST appropriate for microservice systems?</vt:lpstr>
      <vt:lpstr>Comparison of REST and Microservices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Marlon Pierce</dc:creator>
  <cp:lastModifiedBy>Marlon Pierce</cp:lastModifiedBy>
  <cp:revision>192</cp:revision>
  <dcterms:created xsi:type="dcterms:W3CDTF">2016-01-19T20:35:14Z</dcterms:created>
  <dcterms:modified xsi:type="dcterms:W3CDTF">2017-10-31T19:19:51Z</dcterms:modified>
</cp:coreProperties>
</file>